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5" r:id="rId18"/>
    <p:sldId id="272" r:id="rId19"/>
    <p:sldId id="273" r:id="rId20"/>
    <p:sldId id="274" r:id="rId21"/>
  </p:sldIdLst>
  <p:sldSz cx="9144000" cy="6858000" type="screen4x3"/>
  <p:notesSz cx="6858000" cy="9144000"/>
  <p:embeddedFontLst>
    <p:embeddedFont>
      <p:font typeface="Calibri" panose="020F0502020204030204" pitchFamily="34" charset="0"/>
      <p:regular r:id="rId23"/>
      <p:bold r:id="rId24"/>
      <p:italic r:id="rId25"/>
      <p:boldItalic r:id="rId26"/>
    </p:embeddedFont>
    <p:embeddedFont>
      <p:font typeface="Palatino Linotype" panose="02040502050505030304" pitchFamily="18" charset="0"/>
      <p:regular r:id="rId27"/>
      <p:bold r:id="rId28"/>
      <p:italic r:id="rId29"/>
      <p:boldItalic r:id="rId30"/>
    </p:embeddedFont>
    <p:embeddedFont>
      <p:font typeface="Stardos Stencil" panose="02000506070000020003" pitchFamily="2" charset="77"/>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3" roundtripDataSignature="AMtx7mhIQfJg9arultM//Ky3Z1izdWMrE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0720"/>
  </p:normalViewPr>
  <p:slideViewPr>
    <p:cSldViewPr snapToGrid="0">
      <p:cViewPr varScale="1">
        <p:scale>
          <a:sx n="85" d="100"/>
          <a:sy n="85" d="100"/>
        </p:scale>
        <p:origin x="1200" y="1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tlasobscura.com/articles/watch-these-microscopic-organisms-feast-on-a-dead-wor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bdc9461a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bdc9461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g6bdc9461a3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5954274b4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 name="Google Shape;184;g75954274b4_0_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1" indent="0" algn="l" rtl="0">
              <a:lnSpc>
                <a:spcPct val="70000"/>
              </a:lnSpc>
              <a:spcBef>
                <a:spcPts val="1200"/>
              </a:spcBef>
              <a:spcAft>
                <a:spcPts val="0"/>
              </a:spcAft>
              <a:buClr>
                <a:schemeClr val="dk1"/>
              </a:buClr>
              <a:buSzPts val="1960"/>
              <a:buFont typeface="Arial"/>
              <a:buNone/>
            </a:pPr>
            <a:r>
              <a:rPr lang="en-US" dirty="0"/>
              <a:t>Instructions for station 2-</a:t>
            </a:r>
            <a:endParaRPr dirty="0"/>
          </a:p>
          <a:p>
            <a:pPr marL="0" lvl="1" indent="0" algn="l" rtl="0">
              <a:lnSpc>
                <a:spcPct val="70000"/>
              </a:lnSpc>
              <a:spcBef>
                <a:spcPts val="1200"/>
              </a:spcBef>
              <a:spcAft>
                <a:spcPts val="0"/>
              </a:spcAft>
              <a:buClr>
                <a:schemeClr val="dk1"/>
              </a:buClr>
              <a:buSzPts val="1960"/>
              <a:buFont typeface="Arial"/>
              <a:buNone/>
            </a:pPr>
            <a:r>
              <a:rPr lang="en-US" dirty="0"/>
              <a:t>Without opening the baggies, look at the food inside the baggies. Discuss what they notice about how the food has changed and then </a:t>
            </a:r>
            <a:endParaRPr dirty="0"/>
          </a:p>
          <a:p>
            <a:pPr marL="0" lvl="1" indent="0" algn="l" rtl="0">
              <a:lnSpc>
                <a:spcPct val="70000"/>
              </a:lnSpc>
              <a:spcBef>
                <a:spcPts val="1200"/>
              </a:spcBef>
              <a:spcAft>
                <a:spcPts val="0"/>
              </a:spcAft>
              <a:buClr>
                <a:schemeClr val="dk1"/>
              </a:buClr>
              <a:buSzPts val="1960"/>
              <a:buFont typeface="Arial"/>
              <a:buNone/>
            </a:pPr>
            <a:r>
              <a:rPr lang="en-US" dirty="0"/>
              <a:t>discuss if this evidence is relevant to their model. Then answer the questions on the handout.</a:t>
            </a:r>
            <a:endParaRPr dirty="0"/>
          </a:p>
          <a:p>
            <a:pPr marL="0" lvl="1" indent="0" algn="l" rtl="0">
              <a:lnSpc>
                <a:spcPct val="70000"/>
              </a:lnSpc>
              <a:spcBef>
                <a:spcPts val="1200"/>
              </a:spcBef>
              <a:spcAft>
                <a:spcPts val="0"/>
              </a:spcAft>
              <a:buClr>
                <a:schemeClr val="dk1"/>
              </a:buClr>
              <a:buSzPts val="1960"/>
              <a:buFont typeface="Arial"/>
              <a:buNone/>
            </a:pPr>
            <a:endParaRPr dirty="0"/>
          </a:p>
        </p:txBody>
      </p:sp>
      <p:sp>
        <p:nvSpPr>
          <p:cNvPr id="185" name="Google Shape;185;g75954274b4_0_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1" indent="0" algn="l" rtl="0">
              <a:lnSpc>
                <a:spcPct val="70000"/>
              </a:lnSpc>
              <a:spcBef>
                <a:spcPts val="1200"/>
              </a:spcBef>
              <a:spcAft>
                <a:spcPts val="0"/>
              </a:spcAft>
              <a:buClr>
                <a:schemeClr val="dk1"/>
              </a:buClr>
              <a:buSzPts val="1960"/>
              <a:buFont typeface="Arial"/>
              <a:buNone/>
            </a:pPr>
            <a:r>
              <a:rPr lang="en-US" dirty="0"/>
              <a:t>Tell them that i</a:t>
            </a:r>
            <a:r>
              <a:rPr lang="en-US" b="0" u="none" dirty="0"/>
              <a:t>n </a:t>
            </a:r>
            <a:r>
              <a:rPr lang="en-US" b="0" u="sng" dirty="0"/>
              <a:t>station 3 </a:t>
            </a:r>
            <a:r>
              <a:rPr lang="en-US" b="0" u="none" dirty="0"/>
              <a:t>they will:</a:t>
            </a:r>
            <a:endParaRPr dirty="0"/>
          </a:p>
          <a:p>
            <a:pPr marL="0" lvl="1" indent="0" algn="l" rtl="0">
              <a:lnSpc>
                <a:spcPct val="70000"/>
              </a:lnSpc>
              <a:spcBef>
                <a:spcPts val="1200"/>
              </a:spcBef>
              <a:spcAft>
                <a:spcPts val="0"/>
              </a:spcAft>
              <a:buClr>
                <a:schemeClr val="dk1"/>
              </a:buClr>
              <a:buSzPts val="1960"/>
              <a:buFont typeface="Arial"/>
              <a:buNone/>
            </a:pPr>
            <a:r>
              <a:rPr lang="en-US" b="0" u="none" dirty="0"/>
              <a:t>Evidence </a:t>
            </a:r>
            <a:r>
              <a:rPr lang="en-US" dirty="0"/>
              <a:t>3</a:t>
            </a:r>
            <a:r>
              <a:rPr lang="en-US" b="0" u="none" dirty="0"/>
              <a:t>- Watch two time lapse videos of rotting food. In the first video they will watch a bowl of fruit and vegetables rotting over 74 days. In the second video they will watch a pineapple decompose over time.</a:t>
            </a:r>
            <a:endParaRPr dirty="0"/>
          </a:p>
          <a:p>
            <a:pPr marL="0" lvl="1" indent="0" algn="l" rtl="0">
              <a:lnSpc>
                <a:spcPct val="70000"/>
              </a:lnSpc>
              <a:spcBef>
                <a:spcPts val="1200"/>
              </a:spcBef>
              <a:spcAft>
                <a:spcPts val="0"/>
              </a:spcAft>
              <a:buClr>
                <a:schemeClr val="dk1"/>
              </a:buClr>
              <a:buSzPts val="1960"/>
              <a:buFont typeface="Arial"/>
              <a:buNone/>
            </a:pPr>
            <a:r>
              <a:rPr lang="en-US" dirty="0"/>
              <a:t>For you to know- the purpose of this experiment is for them to see what decomposers do to fruit and vegetables- break them down. In video 1 They will see the food break down and mold grow.  In video 2 they will see the pineapple becomes moldy, which grows in stages, then the entire fruit implodes.</a:t>
            </a:r>
            <a:endParaRPr dirty="0"/>
          </a:p>
          <a:p>
            <a:pPr marL="0" lvl="1" indent="0" algn="l" rtl="0">
              <a:lnSpc>
                <a:spcPct val="70000"/>
              </a:lnSpc>
              <a:spcBef>
                <a:spcPts val="1200"/>
              </a:spcBef>
              <a:spcAft>
                <a:spcPts val="0"/>
              </a:spcAft>
              <a:buClr>
                <a:schemeClr val="dk1"/>
              </a:buClr>
              <a:buSzPts val="1960"/>
              <a:buFont typeface="Arial"/>
              <a:buNone/>
            </a:pPr>
            <a:endParaRPr dirty="0"/>
          </a:p>
          <a:p>
            <a:pPr marL="0" lvl="1" indent="0" algn="l" rtl="0">
              <a:lnSpc>
                <a:spcPct val="80000"/>
              </a:lnSpc>
              <a:spcBef>
                <a:spcPts val="1200"/>
              </a:spcBef>
              <a:spcAft>
                <a:spcPts val="0"/>
              </a:spcAft>
              <a:buClr>
                <a:schemeClr val="dk1"/>
              </a:buClr>
              <a:buSzPts val="1960"/>
              <a:buFont typeface="Arial"/>
              <a:buNone/>
            </a:pPr>
            <a:endParaRPr dirty="0"/>
          </a:p>
        </p:txBody>
      </p:sp>
      <p:sp>
        <p:nvSpPr>
          <p:cNvPr id="195" name="Google Shape;195;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5954274b4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g75954274b4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1" indent="0" algn="l" rtl="0">
              <a:lnSpc>
                <a:spcPct val="70000"/>
              </a:lnSpc>
              <a:spcBef>
                <a:spcPts val="1200"/>
              </a:spcBef>
              <a:spcAft>
                <a:spcPts val="0"/>
              </a:spcAft>
              <a:buClr>
                <a:schemeClr val="dk1"/>
              </a:buClr>
              <a:buSzPts val="1960"/>
              <a:buFont typeface="Arial"/>
              <a:buNone/>
            </a:pPr>
            <a:r>
              <a:rPr lang="en-US" dirty="0"/>
              <a:t>Instructions for station 3-</a:t>
            </a:r>
            <a:endParaRPr dirty="0"/>
          </a:p>
          <a:p>
            <a:pPr marL="0" lvl="1" indent="0" algn="l" rtl="0">
              <a:lnSpc>
                <a:spcPct val="70000"/>
              </a:lnSpc>
              <a:spcBef>
                <a:spcPts val="1200"/>
              </a:spcBef>
              <a:spcAft>
                <a:spcPts val="0"/>
              </a:spcAft>
              <a:buClr>
                <a:schemeClr val="dk1"/>
              </a:buClr>
              <a:buSzPts val="1960"/>
              <a:buFont typeface="Arial"/>
              <a:buNone/>
            </a:pPr>
            <a:r>
              <a:rPr lang="en-US" dirty="0"/>
              <a:t>Watch the videos of the fruits and vegetables. They can rewind and watching it again, stop and start to look at a part of it more closely. </a:t>
            </a:r>
            <a:endParaRPr dirty="0"/>
          </a:p>
          <a:p>
            <a:pPr marL="0" lvl="1" indent="0" algn="l" rtl="0">
              <a:lnSpc>
                <a:spcPct val="70000"/>
              </a:lnSpc>
              <a:spcBef>
                <a:spcPts val="1200"/>
              </a:spcBef>
              <a:spcAft>
                <a:spcPts val="0"/>
              </a:spcAft>
              <a:buClr>
                <a:schemeClr val="dk1"/>
              </a:buClr>
              <a:buSzPts val="1960"/>
              <a:buFont typeface="Arial"/>
              <a:buNone/>
            </a:pPr>
            <a:r>
              <a:rPr lang="en-US" dirty="0"/>
              <a:t>Make sure they all watch both videos. Then fill in the notice and wonder chart by writing down 2 things they notice and 2 things they </a:t>
            </a:r>
            <a:endParaRPr dirty="0"/>
          </a:p>
          <a:p>
            <a:pPr marL="0" lvl="1" indent="0" algn="l" rtl="0">
              <a:lnSpc>
                <a:spcPct val="70000"/>
              </a:lnSpc>
              <a:spcBef>
                <a:spcPts val="1200"/>
              </a:spcBef>
              <a:spcAft>
                <a:spcPts val="0"/>
              </a:spcAft>
              <a:buClr>
                <a:schemeClr val="dk1"/>
              </a:buClr>
              <a:buSzPts val="1960"/>
              <a:buFont typeface="Arial"/>
              <a:buNone/>
            </a:pPr>
            <a:r>
              <a:rPr lang="en-US" dirty="0"/>
              <a:t>wonder on their own handout. Then discuss if this information is relevant to their model then answer the questions on the handout. </a:t>
            </a:r>
            <a:endParaRPr dirty="0"/>
          </a:p>
        </p:txBody>
      </p:sp>
      <p:sp>
        <p:nvSpPr>
          <p:cNvPr id="205" name="Google Shape;205;g75954274b4_0_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 name="Google Shape;214;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b="0" u="none" dirty="0"/>
              <a:t>In </a:t>
            </a:r>
            <a:r>
              <a:rPr lang="en-US" b="0" u="sng" dirty="0"/>
              <a:t>station 4 </a:t>
            </a:r>
            <a:r>
              <a:rPr lang="en-US" b="0" u="none" dirty="0"/>
              <a:t>they will examine </a:t>
            </a:r>
            <a:r>
              <a:rPr lang="en-US" dirty="0"/>
              <a:t>samples</a:t>
            </a:r>
            <a:r>
              <a:rPr lang="en-US" b="0" u="none" dirty="0"/>
              <a:t> under microscopes</a:t>
            </a:r>
            <a:r>
              <a:rPr lang="en-US" dirty="0"/>
              <a:t>. They will see spirogyra which is a type of green algae, Planaria which is a flatworm, and a single celled organism (living thing) called paramecium.</a:t>
            </a: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r>
              <a:rPr lang="en-US" dirty="0"/>
              <a:t>For you to know- they are looking at algae up close and two different types of decomposers. The questions on the handout ask them to describe the algae and identify whether the other two samples are organisms. They should enjoy seeing this matter up close, especially the decomposers! Because many decomposers are microscopic, it will be fun for them to see them up close. </a:t>
            </a: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lvl="0" indent="0" algn="l" rtl="0">
              <a:lnSpc>
                <a:spcPct val="100000"/>
              </a:lnSpc>
              <a:spcBef>
                <a:spcPts val="0"/>
              </a:spcBef>
              <a:spcAft>
                <a:spcPts val="0"/>
              </a:spcAft>
              <a:buSzPts val="1400"/>
              <a:buNone/>
            </a:pPr>
            <a:endParaRPr dirty="0"/>
          </a:p>
        </p:txBody>
      </p:sp>
      <p:sp>
        <p:nvSpPr>
          <p:cNvPr id="215" name="Google Shape;215;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bd59bfb5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4" name="Google Shape;224;g6bd59bfb5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Instructions</a:t>
            </a:r>
            <a:endParaRPr dirty="0"/>
          </a:p>
          <a:p>
            <a:pPr marL="0" marR="0" lvl="0" indent="0" algn="l" rtl="0">
              <a:lnSpc>
                <a:spcPct val="100000"/>
              </a:lnSpc>
              <a:spcBef>
                <a:spcPts val="0"/>
              </a:spcBef>
              <a:spcAft>
                <a:spcPts val="0"/>
              </a:spcAft>
              <a:buClr>
                <a:srgbClr val="000000"/>
              </a:buClr>
              <a:buSzPts val="1400"/>
              <a:buFont typeface="Arial"/>
              <a:buNone/>
            </a:pPr>
            <a:r>
              <a:rPr lang="en-US" dirty="0"/>
              <a:t>Look at the samples through the microscope. As they look, think: what do I see? What is it? What can I see through the microscope that I can’t see with my eyes? They will discuss what they see and if this info is relevant to their model. Then they will answer the questions on the handout.</a:t>
            </a: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lvl="0" indent="0" algn="l" rtl="0">
              <a:lnSpc>
                <a:spcPct val="100000"/>
              </a:lnSpc>
              <a:spcBef>
                <a:spcPts val="0"/>
              </a:spcBef>
              <a:spcAft>
                <a:spcPts val="0"/>
              </a:spcAft>
              <a:buSzPts val="1400"/>
              <a:buNone/>
            </a:pPr>
            <a:endParaRPr dirty="0"/>
          </a:p>
        </p:txBody>
      </p:sp>
      <p:sp>
        <p:nvSpPr>
          <p:cNvPr id="225" name="Google Shape;225;g6bd59bfb5e_0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bd59bfb5e_0_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6bd59bfb5e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r>
              <a:rPr lang="en-US" dirty="0"/>
              <a:t>Instructions:</a:t>
            </a:r>
            <a:endParaRPr dirty="0"/>
          </a:p>
          <a:p>
            <a:pPr marL="0" marR="0" lvl="0" indent="0" algn="l" rtl="0">
              <a:lnSpc>
                <a:spcPct val="100000"/>
              </a:lnSpc>
              <a:spcBef>
                <a:spcPts val="0"/>
              </a:spcBef>
              <a:spcAft>
                <a:spcPts val="0"/>
              </a:spcAft>
              <a:buClr>
                <a:srgbClr val="000000"/>
              </a:buClr>
              <a:buSzPts val="1400"/>
              <a:buFont typeface="Arial"/>
              <a:buNone/>
            </a:pPr>
            <a:r>
              <a:rPr lang="en-US" dirty="0"/>
              <a:t>In </a:t>
            </a:r>
            <a:r>
              <a:rPr lang="en-US" u="sng" dirty="0"/>
              <a:t>Station 5 </a:t>
            </a:r>
            <a:r>
              <a:rPr lang="en-US" dirty="0"/>
              <a:t>they watch a video that explains consumers, producers and decomposers. The video gives examples of each. After they learn about the different categories, they will do a matching game where they match pictures to the names. For example, they will match a picture of a deer to the label “consumer”. The pictures are color coded on the back so they can check their answers when they finish and adjust if need be. They can also watch the video multiple times to gain understanding. Note: they must stop watching at time: 1:30 and then do the sorting game. </a:t>
            </a: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lvl="0" indent="0" algn="l" rtl="0">
              <a:lnSpc>
                <a:spcPct val="100000"/>
              </a:lnSpc>
              <a:spcBef>
                <a:spcPts val="0"/>
              </a:spcBef>
              <a:spcAft>
                <a:spcPts val="0"/>
              </a:spcAft>
              <a:buSzPts val="1400"/>
              <a:buNone/>
            </a:pPr>
            <a:endParaRPr dirty="0"/>
          </a:p>
        </p:txBody>
      </p:sp>
      <p:sp>
        <p:nvSpPr>
          <p:cNvPr id="235" name="Google Shape;235;g6bd59bfb5e_0_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bd59bfb5e_0_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g6bd59bfb5e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dirty="0"/>
              <a:t>Instructions</a:t>
            </a:r>
            <a:endParaRPr dirty="0"/>
          </a:p>
          <a:p>
            <a:pPr marL="0" lvl="0" indent="0" algn="l" rtl="0">
              <a:lnSpc>
                <a:spcPct val="100000"/>
              </a:lnSpc>
              <a:spcBef>
                <a:spcPts val="0"/>
              </a:spcBef>
              <a:spcAft>
                <a:spcPts val="0"/>
              </a:spcAft>
              <a:buClr>
                <a:schemeClr val="dk1"/>
              </a:buClr>
              <a:buSzPts val="1400"/>
              <a:buFont typeface="Arial"/>
              <a:buNone/>
            </a:pPr>
            <a:r>
              <a:rPr lang="en-US" dirty="0"/>
              <a:t>Watch the video, discuss the questions on the instructions sheet, then answer questions on handout.</a:t>
            </a:r>
            <a:endParaRPr dirty="0"/>
          </a:p>
          <a:p>
            <a:pPr marL="0" lvl="0" indent="0" algn="l" rtl="0">
              <a:lnSpc>
                <a:spcPct val="100000"/>
              </a:lnSpc>
              <a:spcBef>
                <a:spcPts val="0"/>
              </a:spcBef>
              <a:spcAft>
                <a:spcPts val="0"/>
              </a:spcAft>
              <a:buClr>
                <a:schemeClr val="dk1"/>
              </a:buClr>
              <a:buSzPts val="1400"/>
              <a:buFont typeface="Arial"/>
              <a:buNone/>
            </a:pPr>
            <a:endParaRPr dirty="0"/>
          </a:p>
          <a:p>
            <a:pPr marL="0" lvl="0" indent="0" algn="l" rtl="0">
              <a:lnSpc>
                <a:spcPct val="100000"/>
              </a:lnSpc>
              <a:spcBef>
                <a:spcPts val="0"/>
              </a:spcBef>
              <a:spcAft>
                <a:spcPts val="0"/>
              </a:spcAft>
              <a:buClr>
                <a:schemeClr val="dk1"/>
              </a:buClr>
              <a:buSzPts val="1400"/>
              <a:buFont typeface="Arial"/>
              <a:buNone/>
            </a:pPr>
            <a:r>
              <a:rPr lang="en-US" dirty="0"/>
              <a:t>https://</a:t>
            </a:r>
            <a:r>
              <a:rPr lang="en-US" dirty="0" err="1"/>
              <a:t>www.youtube.com</a:t>
            </a:r>
            <a:r>
              <a:rPr lang="en-US" dirty="0"/>
              <a:t>/</a:t>
            </a:r>
            <a:r>
              <a:rPr lang="en-US" dirty="0" err="1"/>
              <a:t>watch?v</a:t>
            </a:r>
            <a:r>
              <a:rPr lang="en-US" dirty="0"/>
              <a:t>=MPZI2M1fDi8</a:t>
            </a: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lvl="0" indent="0" algn="l" rtl="0">
              <a:lnSpc>
                <a:spcPct val="100000"/>
              </a:lnSpc>
              <a:spcBef>
                <a:spcPts val="0"/>
              </a:spcBef>
              <a:spcAft>
                <a:spcPts val="0"/>
              </a:spcAft>
              <a:buSzPts val="1400"/>
              <a:buNone/>
            </a:pPr>
            <a:endParaRPr dirty="0"/>
          </a:p>
        </p:txBody>
      </p:sp>
      <p:sp>
        <p:nvSpPr>
          <p:cNvPr id="245" name="Google Shape;245;g6bd59bfb5e_0_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3min--- This is an exit question, you can ask one or two students to share if time permits but this is really for them to do. A discussion is not necessary.</a:t>
            </a:r>
            <a:endParaRPr dirty="0"/>
          </a:p>
          <a:p>
            <a:pPr marL="0" lvl="0" indent="0" algn="l" rtl="0">
              <a:lnSpc>
                <a:spcPct val="100000"/>
              </a:lnSpc>
              <a:spcBef>
                <a:spcPts val="0"/>
              </a:spcBef>
              <a:spcAft>
                <a:spcPts val="0"/>
              </a:spcAft>
              <a:buSzPts val="1400"/>
              <a:buNone/>
            </a:pPr>
            <a:r>
              <a:rPr lang="en-US" dirty="0"/>
              <a:t>Students might say that they don’t know why the dissolved air is going down, why the algae is growing or why the fish are dying. These are a few suggestions, other ideas will come up also. This is really for them to check in about what they still need to know. There is no need to go over a specific concept or idea at this time.</a:t>
            </a:r>
            <a:endParaRPr dirty="0"/>
          </a:p>
          <a:p>
            <a:pPr marL="0" lvl="0" indent="0" algn="l" rtl="0">
              <a:lnSpc>
                <a:spcPct val="100000"/>
              </a:lnSpc>
              <a:spcBef>
                <a:spcPts val="0"/>
              </a:spcBef>
              <a:spcAft>
                <a:spcPts val="0"/>
              </a:spcAft>
              <a:buSzPts val="1400"/>
              <a:buNone/>
            </a:pPr>
            <a:endParaRPr dirty="0"/>
          </a:p>
          <a:p>
            <a:pPr marL="0" marR="0" lvl="0" indent="0" algn="l" rtl="0">
              <a:lnSpc>
                <a:spcPct val="100000"/>
              </a:lnSpc>
              <a:spcBef>
                <a:spcPts val="0"/>
              </a:spcBef>
              <a:spcAft>
                <a:spcPts val="0"/>
              </a:spcAft>
              <a:buClr>
                <a:srgbClr val="000000"/>
              </a:buClr>
              <a:buSzPts val="1400"/>
              <a:buFont typeface="Arial"/>
              <a:buNone/>
            </a:pPr>
            <a:r>
              <a:rPr lang="en-US" u="none" dirty="0"/>
              <a:t>Collect packets at end of the lesson.</a:t>
            </a:r>
            <a:endParaRPr u="none" dirty="0"/>
          </a:p>
          <a:p>
            <a:pPr marL="0" lvl="0" indent="0" algn="l" rtl="0">
              <a:lnSpc>
                <a:spcPct val="100000"/>
              </a:lnSpc>
              <a:spcBef>
                <a:spcPts val="0"/>
              </a:spcBef>
              <a:spcAft>
                <a:spcPts val="0"/>
              </a:spcAft>
              <a:buSzPts val="1400"/>
              <a:buNone/>
            </a:pPr>
            <a:endParaRPr dirty="0"/>
          </a:p>
        </p:txBody>
      </p:sp>
      <p:sp>
        <p:nvSpPr>
          <p:cNvPr id="281" name="Google Shape;281;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bdc9461a3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g6bdc9461a3_0_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Now we will have students begin the stations. </a:t>
            </a:r>
            <a:endParaRPr/>
          </a:p>
          <a:p>
            <a:pPr marL="0" lvl="0" indent="0" algn="l" rtl="0">
              <a:lnSpc>
                <a:spcPct val="100000"/>
              </a:lnSpc>
              <a:spcBef>
                <a:spcPts val="0"/>
              </a:spcBef>
              <a:spcAft>
                <a:spcPts val="0"/>
              </a:spcAft>
              <a:buSzPts val="1400"/>
              <a:buNone/>
            </a:pPr>
            <a:r>
              <a:rPr lang="en-US"/>
              <a:t>Preparation- Clear off desks and floor area around desks so students can walk around easily without tripping over things. Make sure every student has a handout and a pencil. Set the timer for 7 minutes.</a:t>
            </a:r>
            <a:endParaRPr/>
          </a:p>
          <a:p>
            <a:pPr marL="0" lvl="0" indent="0" algn="l" rtl="0">
              <a:lnSpc>
                <a:spcPct val="100000"/>
              </a:lnSpc>
              <a:spcBef>
                <a:spcPts val="0"/>
              </a:spcBef>
              <a:spcAft>
                <a:spcPts val="0"/>
              </a:spcAft>
              <a:buSzPts val="1400"/>
              <a:buNone/>
            </a:pPr>
            <a:r>
              <a:rPr lang="en-US"/>
              <a:t>Begin!</a:t>
            </a:r>
            <a:endParaRPr/>
          </a:p>
        </p:txBody>
      </p:sp>
      <p:sp>
        <p:nvSpPr>
          <p:cNvPr id="255" name="Google Shape;255;g6bdc9461a3_0_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6b205a6bff_0_45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2" name="Google Shape;262;g6b205a6bff_0_45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Unlikely we will have time for this but if there is time have kids work in groups for a few min to discuss these questions (if not time we will pick up from this point tomorrow)</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1" dirty="0"/>
              <a:t>Instruction</a:t>
            </a:r>
            <a:endParaRPr dirty="0"/>
          </a:p>
          <a:p>
            <a:pPr marL="0" lvl="0" indent="0" algn="l" rtl="0">
              <a:lnSpc>
                <a:spcPct val="100000"/>
              </a:lnSpc>
              <a:spcBef>
                <a:spcPts val="0"/>
              </a:spcBef>
              <a:spcAft>
                <a:spcPts val="0"/>
              </a:spcAft>
              <a:buSzPts val="1400"/>
              <a:buNone/>
            </a:pPr>
            <a:r>
              <a:rPr lang="en-US" dirty="0"/>
              <a:t>Now, have students go back to their regular seats and work in their groups to think about the three questions. </a:t>
            </a:r>
            <a:endParaRPr dirty="0"/>
          </a:p>
          <a:p>
            <a:pPr marL="0" lvl="0" indent="0" algn="l" rtl="0">
              <a:lnSpc>
                <a:spcPct val="100000"/>
              </a:lnSpc>
              <a:spcBef>
                <a:spcPts val="0"/>
              </a:spcBef>
              <a:spcAft>
                <a:spcPts val="0"/>
              </a:spcAft>
              <a:buSzPts val="1400"/>
              <a:buNone/>
            </a:pPr>
            <a:r>
              <a:rPr lang="en-US" dirty="0"/>
              <a:t>In particular they should make sure all members of the group understood each evidence and what might they change/add/remove from their model given this new information. </a:t>
            </a:r>
            <a:endParaRPr dirty="0"/>
          </a:p>
          <a:p>
            <a:pPr marL="0" lvl="0" indent="0" algn="l" rtl="0">
              <a:lnSpc>
                <a:spcPct val="100000"/>
              </a:lnSpc>
              <a:spcBef>
                <a:spcPts val="0"/>
              </a:spcBef>
              <a:spcAft>
                <a:spcPts val="0"/>
              </a:spcAft>
              <a:buSzPts val="1400"/>
              <a:buNone/>
            </a:pPr>
            <a:r>
              <a:rPr lang="en-US" dirty="0"/>
              <a:t>For example they may decide to add decomposers if they don’t have that in the model yet; they can add a mechanism that shows decomposers use air, </a:t>
            </a:r>
            <a:r>
              <a:rPr lang="en-US" dirty="0" err="1"/>
              <a:t>etc</a:t>
            </a:r>
            <a:r>
              <a:rPr lang="en-US" dirty="0"/>
              <a:t> </a:t>
            </a:r>
            <a:endParaRPr dirty="0"/>
          </a:p>
          <a:p>
            <a:pPr marL="0" lvl="0" indent="0" algn="l" rtl="0">
              <a:lnSpc>
                <a:spcPct val="100000"/>
              </a:lnSpc>
              <a:spcBef>
                <a:spcPts val="0"/>
              </a:spcBef>
              <a:spcAft>
                <a:spcPts val="0"/>
              </a:spcAft>
              <a:buSzPts val="1400"/>
              <a:buNone/>
            </a:pPr>
            <a:r>
              <a:rPr lang="en-US" dirty="0"/>
              <a:t>For the third question you may want to clarify that we need to “import’ some evidence into MEME, but we need to decide which pieces. Maybe we don’t need all of them, maybe we can combine some of them. Push the students to think about what evidence was most important and which evidence seems to say the same thing (and maybe can be combined)</a:t>
            </a:r>
            <a:endParaRPr dirty="0"/>
          </a:p>
          <a:p>
            <a:pPr marL="0" lvl="0" indent="0" algn="l" rtl="0">
              <a:lnSpc>
                <a:spcPct val="100000"/>
              </a:lnSpc>
              <a:spcBef>
                <a:spcPts val="0"/>
              </a:spcBef>
              <a:spcAft>
                <a:spcPts val="0"/>
              </a:spcAft>
              <a:buSzPts val="1400"/>
              <a:buNone/>
            </a:pPr>
            <a:endParaRPr dirty="0"/>
          </a:p>
        </p:txBody>
      </p:sp>
      <p:sp>
        <p:nvSpPr>
          <p:cNvPr id="263" name="Google Shape;263;g6b205a6bff_0_45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1100"/>
              <a:buFont typeface="Arial"/>
              <a:buNone/>
            </a:pPr>
            <a:r>
              <a:rPr lang="en-US" sz="1200" b="1" dirty="0">
                <a:solidFill>
                  <a:schemeClr val="dk1"/>
                </a:solidFill>
                <a:latin typeface="Calibri"/>
                <a:ea typeface="Calibri"/>
                <a:cs typeface="Calibri"/>
                <a:sym typeface="Calibri"/>
              </a:rPr>
              <a:t>Day 1 Outline</a:t>
            </a:r>
            <a:endParaRPr sz="1200" u="sng" dirty="0">
              <a:latin typeface="Calibri"/>
              <a:ea typeface="Calibri"/>
              <a:cs typeface="Calibri"/>
              <a:sym typeface="Calibri"/>
            </a:endParaRPr>
          </a:p>
          <a:p>
            <a:pPr marL="0" lvl="0" indent="0" algn="l" rtl="0">
              <a:lnSpc>
                <a:spcPct val="100000"/>
              </a:lnSpc>
              <a:spcBef>
                <a:spcPts val="0"/>
              </a:spcBef>
              <a:spcAft>
                <a:spcPts val="0"/>
              </a:spcAft>
              <a:buSzPts val="1400"/>
              <a:buNone/>
            </a:pPr>
            <a:endParaRPr sz="1200" u="sng" dirty="0">
              <a:latin typeface="Calibri"/>
              <a:ea typeface="Calibri"/>
              <a:cs typeface="Calibri"/>
              <a:sym typeface="Calibri"/>
            </a:endParaRPr>
          </a:p>
          <a:p>
            <a:pPr marL="457200" lvl="0" indent="-228600" algn="l" rtl="0">
              <a:lnSpc>
                <a:spcPct val="100000"/>
              </a:lnSpc>
              <a:spcBef>
                <a:spcPts val="0"/>
              </a:spcBef>
              <a:spcAft>
                <a:spcPts val="0"/>
              </a:spcAft>
              <a:buSzPts val="1400"/>
              <a:buNone/>
            </a:pPr>
            <a:r>
              <a:rPr lang="en-US" sz="1200" u="sng" dirty="0">
                <a:latin typeface="Calibri"/>
                <a:ea typeface="Calibri"/>
                <a:cs typeface="Calibri"/>
                <a:sym typeface="Calibri"/>
              </a:rPr>
              <a:t>Content goals</a:t>
            </a:r>
            <a:r>
              <a:rPr lang="en-US" sz="1200" dirty="0">
                <a:latin typeface="Calibri"/>
                <a:ea typeface="Calibri"/>
                <a:cs typeface="Calibri"/>
                <a:sym typeface="Calibri"/>
              </a:rPr>
              <a:t>- </a:t>
            </a:r>
            <a:endParaRPr dirty="0"/>
          </a:p>
          <a:p>
            <a:pPr marL="457200" lvl="0" indent="-228600" algn="l" rtl="0">
              <a:lnSpc>
                <a:spcPct val="100000"/>
              </a:lnSpc>
              <a:spcBef>
                <a:spcPts val="0"/>
              </a:spcBef>
              <a:spcAft>
                <a:spcPts val="0"/>
              </a:spcAft>
              <a:buSzPts val="1400"/>
              <a:buNone/>
            </a:pPr>
            <a:r>
              <a:rPr lang="en-US" sz="1200" dirty="0">
                <a:latin typeface="Calibri"/>
                <a:ea typeface="Calibri"/>
                <a:cs typeface="Calibri"/>
                <a:sym typeface="Calibri"/>
              </a:rPr>
              <a:t>- Decomposers use up air when eating dead matter (in this case dead algae)</a:t>
            </a:r>
            <a:endParaRPr dirty="0"/>
          </a:p>
          <a:p>
            <a:pPr marL="457200" lvl="0" indent="-228600" algn="l" rtl="0">
              <a:lnSpc>
                <a:spcPct val="100000"/>
              </a:lnSpc>
              <a:spcBef>
                <a:spcPts val="0"/>
              </a:spcBef>
              <a:spcAft>
                <a:spcPts val="0"/>
              </a:spcAft>
              <a:buSzPts val="1400"/>
              <a:buNone/>
            </a:pPr>
            <a:r>
              <a:rPr lang="en-US" sz="1200" dirty="0">
                <a:latin typeface="Calibri"/>
                <a:ea typeface="Calibri"/>
                <a:cs typeface="Calibri"/>
                <a:sym typeface="Calibri"/>
              </a:rPr>
              <a:t>- Decomposers grow and multiply</a:t>
            </a:r>
            <a:endParaRPr dirty="0"/>
          </a:p>
          <a:p>
            <a:pPr marL="0" lvl="0" indent="0" algn="l" rtl="0">
              <a:lnSpc>
                <a:spcPct val="100000"/>
              </a:lnSpc>
              <a:spcBef>
                <a:spcPts val="0"/>
              </a:spcBef>
              <a:spcAft>
                <a:spcPts val="0"/>
              </a:spcAft>
              <a:buSzPts val="1400"/>
              <a:buNone/>
            </a:pPr>
            <a:r>
              <a:rPr lang="en-US" dirty="0"/>
              <a:t>      - </a:t>
            </a:r>
            <a:r>
              <a:rPr lang="en-US" sz="1200" dirty="0">
                <a:latin typeface="Calibri"/>
                <a:ea typeface="Calibri"/>
                <a:cs typeface="Calibri"/>
                <a:sym typeface="Calibri"/>
              </a:rPr>
              <a:t>Decomposers breathe air just like we do (dissolved air in water decreases)</a:t>
            </a:r>
            <a:endParaRPr sz="1200" dirty="0">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      </a:t>
            </a:r>
            <a:r>
              <a:rPr lang="en-US" sz="1200" u="sng" dirty="0">
                <a:latin typeface="Calibri"/>
                <a:ea typeface="Calibri"/>
                <a:cs typeface="Calibri"/>
                <a:sym typeface="Calibri"/>
              </a:rPr>
              <a:t>Epistemic goals- </a:t>
            </a:r>
            <a:endParaRPr dirty="0"/>
          </a:p>
          <a:p>
            <a:pPr marL="457200" lvl="0" indent="-228600" algn="l" rtl="0">
              <a:lnSpc>
                <a:spcPct val="100000"/>
              </a:lnSpc>
              <a:spcBef>
                <a:spcPts val="0"/>
              </a:spcBef>
              <a:spcAft>
                <a:spcPts val="0"/>
              </a:spcAft>
              <a:buSzPts val="1400"/>
              <a:buNone/>
            </a:pPr>
            <a:r>
              <a:rPr lang="en-US" sz="1200" dirty="0">
                <a:latin typeface="Calibri"/>
                <a:ea typeface="Calibri"/>
                <a:cs typeface="Calibri"/>
                <a:sym typeface="Calibri"/>
              </a:rPr>
              <a:t>- Evidence and simulations can be used together to develop and test hypotheses.</a:t>
            </a:r>
            <a:endParaRPr sz="1200" dirty="0">
              <a:latin typeface="Calibri"/>
              <a:ea typeface="Calibri"/>
              <a:cs typeface="Calibri"/>
              <a:sym typeface="Calibri"/>
            </a:endParaRPr>
          </a:p>
        </p:txBody>
      </p:sp>
      <p:sp>
        <p:nvSpPr>
          <p:cNvPr id="93" name="Google Shape;9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t>Instructions</a:t>
            </a:r>
            <a:endParaRPr/>
          </a:p>
          <a:p>
            <a:pPr marL="0" lvl="0" indent="0" algn="l" rtl="0">
              <a:lnSpc>
                <a:spcPct val="100000"/>
              </a:lnSpc>
              <a:spcBef>
                <a:spcPts val="0"/>
              </a:spcBef>
              <a:spcAft>
                <a:spcPts val="0"/>
              </a:spcAft>
              <a:buSzPts val="1400"/>
              <a:buNone/>
            </a:pPr>
            <a:r>
              <a:rPr lang="en-US"/>
              <a:t>Have a class discussion about the two questions (no need to discuss models, that is up to the groups to decide). </a:t>
            </a:r>
            <a:endParaRPr/>
          </a:p>
          <a:p>
            <a:pPr marL="0" lvl="0" indent="0" algn="l" rtl="0">
              <a:lnSpc>
                <a:spcPct val="100000"/>
              </a:lnSpc>
              <a:spcBef>
                <a:spcPts val="0"/>
              </a:spcBef>
              <a:spcAft>
                <a:spcPts val="0"/>
              </a:spcAft>
              <a:buSzPts val="1400"/>
              <a:buNone/>
            </a:pPr>
            <a:r>
              <a:rPr lang="en-US"/>
              <a:t>Keep discussion of question 1 brief!</a:t>
            </a:r>
            <a:endParaRPr/>
          </a:p>
          <a:p>
            <a:pPr marL="0" lvl="0" indent="0" algn="l" rtl="0">
              <a:lnSpc>
                <a:spcPct val="100000"/>
              </a:lnSpc>
              <a:spcBef>
                <a:spcPts val="0"/>
              </a:spcBef>
              <a:spcAft>
                <a:spcPts val="0"/>
              </a:spcAft>
              <a:buSzPts val="1400"/>
              <a:buNone/>
            </a:pPr>
            <a:r>
              <a:rPr lang="en-US"/>
              <a:t>The key discussion here is the second question. What should we add to the library (we need to know this so we can add the evidence the kids want before tomorrow)</a:t>
            </a:r>
            <a:endParaRPr/>
          </a:p>
          <a:p>
            <a:pPr marL="0" lvl="0" indent="0" algn="l" rtl="0">
              <a:lnSpc>
                <a:spcPct val="100000"/>
              </a:lnSpc>
              <a:spcBef>
                <a:spcPts val="0"/>
              </a:spcBef>
              <a:spcAft>
                <a:spcPts val="0"/>
              </a:spcAft>
              <a:buSzPts val="1400"/>
              <a:buNone/>
            </a:pPr>
            <a:r>
              <a:rPr lang="en-US"/>
              <a:t>Students can opt to combine some evidence that seems to show the same thing</a:t>
            </a:r>
            <a:endParaRPr/>
          </a:p>
          <a:p>
            <a:pPr marL="0" lvl="0" indent="0" algn="l" rtl="0">
              <a:lnSpc>
                <a:spcPct val="100000"/>
              </a:lnSpc>
              <a:spcBef>
                <a:spcPts val="0"/>
              </a:spcBef>
              <a:spcAft>
                <a:spcPts val="0"/>
              </a:spcAft>
              <a:buSzPts val="1400"/>
              <a:buNone/>
            </a:pPr>
            <a:r>
              <a:rPr lang="en-US"/>
              <a:t>Arguably the key evidence is evidence 5, the graph that shows use of dissolved air</a:t>
            </a:r>
            <a:endParaRPr/>
          </a:p>
          <a:p>
            <a:pPr marL="0" lvl="0" indent="0" algn="l" rtl="0">
              <a:lnSpc>
                <a:spcPct val="100000"/>
              </a:lnSpc>
              <a:spcBef>
                <a:spcPts val="0"/>
              </a:spcBef>
              <a:spcAft>
                <a:spcPts val="0"/>
              </a:spcAft>
              <a:buSzPts val="1400"/>
              <a:buNone/>
            </a:pPr>
            <a:r>
              <a:rPr lang="en-US"/>
              <a:t>And some combination of evidences 1 and 4  and also  2 and 3--- we need evidence that shows that decomposers are microscopic (E 3 and E2 under microscope) and that they break down dead matter (E 2 and E4)  and that they use dissolved air (E5)</a:t>
            </a:r>
            <a:endParaRPr/>
          </a:p>
          <a:p>
            <a:pPr marL="0" lvl="0" indent="0" algn="l" rtl="0">
              <a:lnSpc>
                <a:spcPct val="100000"/>
              </a:lnSpc>
              <a:spcBef>
                <a:spcPts val="0"/>
              </a:spcBef>
              <a:spcAft>
                <a:spcPts val="0"/>
              </a:spcAft>
              <a:buSzPts val="1400"/>
              <a:buNone/>
            </a:pPr>
            <a:endParaRPr/>
          </a:p>
        </p:txBody>
      </p:sp>
      <p:sp>
        <p:nvSpPr>
          <p:cNvPr id="272" name="Google Shape;272;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Instructions</a:t>
            </a:r>
            <a:r>
              <a:rPr lang="en-US" dirty="0"/>
              <a:t>- hand out packet, one for every student. No need to discuss this.  Just have students fill in the stop &amp; think</a:t>
            </a:r>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b="1" dirty="0"/>
              <a:t>Materials-</a:t>
            </a:r>
            <a:r>
              <a:rPr lang="en-US" dirty="0"/>
              <a:t> student packet for L3 D1, timer, instructions for all stations and evidence set to be split among the stations:</a:t>
            </a:r>
            <a:endParaRPr dirty="0"/>
          </a:p>
          <a:p>
            <a:pPr marL="0" lvl="0" indent="0" algn="l" rtl="0">
              <a:lnSpc>
                <a:spcPct val="100000"/>
              </a:lnSpc>
              <a:spcBef>
                <a:spcPts val="0"/>
              </a:spcBef>
              <a:spcAft>
                <a:spcPts val="0"/>
              </a:spcAft>
              <a:buSzPts val="1400"/>
              <a:buNone/>
            </a:pPr>
            <a:r>
              <a:rPr lang="en-US" dirty="0"/>
              <a:t>Station 1- evidence 1a, 1b and 1c</a:t>
            </a:r>
            <a:endParaRPr dirty="0"/>
          </a:p>
          <a:p>
            <a:pPr marL="0" lvl="0" indent="0" algn="l" rtl="0">
              <a:lnSpc>
                <a:spcPct val="100000"/>
              </a:lnSpc>
              <a:spcBef>
                <a:spcPts val="0"/>
              </a:spcBef>
              <a:spcAft>
                <a:spcPts val="0"/>
              </a:spcAft>
              <a:buSzPts val="1400"/>
              <a:buNone/>
            </a:pPr>
            <a:r>
              <a:rPr lang="en-US" dirty="0"/>
              <a:t>Station 2- baggies for baggie experiment</a:t>
            </a:r>
            <a:endParaRPr dirty="0"/>
          </a:p>
          <a:p>
            <a:pPr marL="0" lvl="0" indent="0" algn="l" rtl="0">
              <a:lnSpc>
                <a:spcPct val="100000"/>
              </a:lnSpc>
              <a:spcBef>
                <a:spcPts val="0"/>
              </a:spcBef>
              <a:spcAft>
                <a:spcPts val="0"/>
              </a:spcAft>
              <a:buSzPts val="1400"/>
              <a:buNone/>
            </a:pPr>
            <a:r>
              <a:rPr lang="en-US" dirty="0"/>
              <a:t>Station 3- 2 computers to watch the videos </a:t>
            </a:r>
            <a:endParaRPr dirty="0"/>
          </a:p>
          <a:p>
            <a:pPr marL="0" lvl="0" indent="0" algn="l" rtl="0">
              <a:lnSpc>
                <a:spcPct val="100000"/>
              </a:lnSpc>
              <a:spcBef>
                <a:spcPts val="0"/>
              </a:spcBef>
              <a:spcAft>
                <a:spcPts val="0"/>
              </a:spcAft>
              <a:buSzPts val="1400"/>
              <a:buNone/>
            </a:pPr>
            <a:r>
              <a:rPr lang="en-US" dirty="0"/>
              <a:t>Station 4- 4 microscopes and 3 samples. Cards to go with each microscope</a:t>
            </a:r>
            <a:endParaRPr dirty="0"/>
          </a:p>
          <a:p>
            <a:pPr marL="0" lvl="0" indent="0" algn="l" rtl="0">
              <a:lnSpc>
                <a:spcPct val="100000"/>
              </a:lnSpc>
              <a:spcBef>
                <a:spcPts val="0"/>
              </a:spcBef>
              <a:spcAft>
                <a:spcPts val="0"/>
              </a:spcAft>
              <a:buSzPts val="1400"/>
              <a:buNone/>
            </a:pPr>
            <a:r>
              <a:rPr lang="en-US" dirty="0"/>
              <a:t>Station 5- 2 laptops</a:t>
            </a:r>
            <a:endParaRPr dirty="0"/>
          </a:p>
          <a:p>
            <a:pPr marL="0" lvl="0" indent="0" algn="l" rtl="0">
              <a:lnSpc>
                <a:spcPct val="100000"/>
              </a:lnSpc>
              <a:spcBef>
                <a:spcPts val="0"/>
              </a:spcBef>
              <a:spcAft>
                <a:spcPts val="0"/>
              </a:spcAft>
              <a:buSzPts val="1400"/>
              <a:buNone/>
            </a:pPr>
            <a:r>
              <a:rPr lang="en-US" dirty="0"/>
              <a:t>Extra: 1 extra laptop</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b="1" dirty="0"/>
              <a:t>Rationale for this slide- </a:t>
            </a:r>
            <a:r>
              <a:rPr lang="en-US" dirty="0"/>
              <a:t>In L2 they learned that fish are not choking on algae but are suffocating due to low dissolved air. They do not yet know why the dissolved air is low– but they know there are little living things on the algae. They don’t yet know that these little living things are decomposers. They know that these little living things might have something to do with it since they use air to breathe.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b="1" dirty="0"/>
              <a:t>Instructions- </a:t>
            </a:r>
            <a:r>
              <a:rPr lang="en-US" dirty="0"/>
              <a:t>You can have students share for a minute or two but don’t spend too much time on reviewing this question. We would like that kids are on the same page but if they aren’t then have them discuss and all understand that the little living things have something to do with it.</a:t>
            </a:r>
            <a:endParaRPr dirty="0"/>
          </a:p>
        </p:txBody>
      </p:sp>
      <p:sp>
        <p:nvSpPr>
          <p:cNvPr id="100" name="Google Shape;10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3min–Please  keep really brief as we need most of the lesson for stations. We also did this in a previous lesson so they already know these points. </a:t>
            </a:r>
          </a:p>
          <a:p>
            <a:pPr marL="0" lvl="0" indent="0" algn="l" rtl="0">
              <a:lnSpc>
                <a:spcPct val="100000"/>
              </a:lnSpc>
              <a:spcBef>
                <a:spcPts val="0"/>
              </a:spcBef>
              <a:spcAft>
                <a:spcPts val="0"/>
              </a:spcAft>
              <a:buSzPts val="1400"/>
              <a:buNone/>
            </a:pPr>
            <a:endParaRPr lang="en-US" b="1" dirty="0"/>
          </a:p>
          <a:p>
            <a:pPr marL="0" lvl="0" indent="0" algn="l" rtl="0">
              <a:lnSpc>
                <a:spcPct val="100000"/>
              </a:lnSpc>
              <a:spcBef>
                <a:spcPts val="0"/>
              </a:spcBef>
              <a:spcAft>
                <a:spcPts val="0"/>
              </a:spcAft>
              <a:buSzPts val="1400"/>
              <a:buNone/>
            </a:pPr>
            <a:r>
              <a:rPr lang="en-US" b="1" dirty="0"/>
              <a:t>Instruction-</a:t>
            </a:r>
            <a:r>
              <a:rPr lang="en-US" dirty="0"/>
              <a:t> spend a minute recapping what we learned yesterday and what we want to find out tomorrow:</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Yesterday we learned that fish aren’t choking and about the presence of decomposers that eat dead matter.</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Today we want to know- what are these decomposers? What are they doing? Are they causing the fish to die?</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b="1" dirty="0"/>
              <a:t>Rationale-</a:t>
            </a:r>
            <a:r>
              <a:rPr lang="en-US" dirty="0"/>
              <a:t> Segue from yesterday’s lesson into todays.</a:t>
            </a:r>
            <a:endParaRPr dirty="0"/>
          </a:p>
          <a:p>
            <a:pPr marL="0" lvl="0" indent="0" algn="l" rtl="0">
              <a:lnSpc>
                <a:spcPct val="100000"/>
              </a:lnSpc>
              <a:spcBef>
                <a:spcPts val="0"/>
              </a:spcBef>
              <a:spcAft>
                <a:spcPts val="0"/>
              </a:spcAft>
              <a:buSzPts val="1400"/>
              <a:buNone/>
            </a:pPr>
            <a:endParaRPr dirty="0"/>
          </a:p>
        </p:txBody>
      </p:sp>
      <p:sp>
        <p:nvSpPr>
          <p:cNvPr id="109" name="Google Shape;109;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b205a6bff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 name="Google Shape;121;g6b205a6bff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dirty="0"/>
              <a:t>Instructions: </a:t>
            </a:r>
            <a:r>
              <a:rPr lang="en-US" dirty="0"/>
              <a:t>Explain routines for working in stations. Explain the routines listed here but also anything you think the kids needs to know/guidelines from when you teach stations in class. </a:t>
            </a:r>
          </a:p>
          <a:p>
            <a:pPr marL="0" lvl="0" indent="0" algn="l" rtl="0">
              <a:lnSpc>
                <a:spcPct val="100000"/>
              </a:lnSpc>
              <a:spcBef>
                <a:spcPts val="0"/>
              </a:spcBef>
              <a:spcAft>
                <a:spcPts val="0"/>
              </a:spcAft>
              <a:buSzPts val="1400"/>
              <a:buNone/>
            </a:pPr>
            <a:r>
              <a:rPr lang="en-US" dirty="0"/>
              <a:t>NO need to explain each station, there are instructions in each station and plenty of us to help if needed.</a:t>
            </a:r>
          </a:p>
          <a:p>
            <a:pPr marL="0" lvl="0" indent="0" algn="l" rtl="0">
              <a:lnSpc>
                <a:spcPct val="100000"/>
              </a:lnSpc>
              <a:spcBef>
                <a:spcPts val="0"/>
              </a:spcBef>
              <a:spcAft>
                <a:spcPts val="0"/>
              </a:spcAft>
              <a:buSzPts val="1400"/>
              <a:buNone/>
            </a:pPr>
            <a:r>
              <a:rPr lang="en-US" dirty="0"/>
              <a:t>Three stations will be in the classroom and 2 stations are in the design room.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b="1" dirty="0"/>
              <a:t>Key points:</a:t>
            </a:r>
            <a:endParaRPr dirty="0"/>
          </a:p>
          <a:p>
            <a:pPr marL="0" marR="0" lvl="0" indent="0" algn="l" rtl="0">
              <a:lnSpc>
                <a:spcPct val="100000"/>
              </a:lnSpc>
              <a:spcBef>
                <a:spcPts val="0"/>
              </a:spcBef>
              <a:spcAft>
                <a:spcPts val="0"/>
              </a:spcAft>
              <a:buClr>
                <a:srgbClr val="000000"/>
              </a:buClr>
              <a:buSzPts val="1400"/>
              <a:buFont typeface="Arial"/>
              <a:buNone/>
            </a:pPr>
            <a:r>
              <a:rPr lang="en-US" dirty="0"/>
              <a:t>- students move as a group with the timer</a:t>
            </a:r>
            <a:endParaRPr dirty="0"/>
          </a:p>
          <a:p>
            <a:pPr marL="171450" lvl="0" indent="-171450" algn="l" rtl="0">
              <a:lnSpc>
                <a:spcPct val="100000"/>
              </a:lnSpc>
              <a:spcBef>
                <a:spcPts val="0"/>
              </a:spcBef>
              <a:spcAft>
                <a:spcPts val="0"/>
              </a:spcAft>
              <a:buSzPts val="1400"/>
              <a:buFont typeface="Calibri"/>
              <a:buChar char="-"/>
            </a:pPr>
            <a:r>
              <a:rPr lang="en-US" dirty="0"/>
              <a:t>7 minutes per station</a:t>
            </a:r>
            <a:endParaRPr dirty="0"/>
          </a:p>
          <a:p>
            <a:pPr marL="171450" lvl="0" indent="-171450" algn="l" rtl="0">
              <a:lnSpc>
                <a:spcPct val="100000"/>
              </a:lnSpc>
              <a:spcBef>
                <a:spcPts val="0"/>
              </a:spcBef>
              <a:spcAft>
                <a:spcPts val="0"/>
              </a:spcAft>
              <a:buSzPts val="1400"/>
              <a:buFont typeface="Calibri"/>
              <a:buChar char="-"/>
            </a:pPr>
            <a:r>
              <a:rPr lang="en-US" dirty="0"/>
              <a:t>Answer the questions at that station</a:t>
            </a:r>
            <a:endParaRPr dirty="0"/>
          </a:p>
          <a:p>
            <a:pPr marL="171450" lvl="0" indent="-171450" algn="l" rtl="0">
              <a:lnSpc>
                <a:spcPct val="100000"/>
              </a:lnSpc>
              <a:spcBef>
                <a:spcPts val="0"/>
              </a:spcBef>
              <a:spcAft>
                <a:spcPts val="0"/>
              </a:spcAft>
              <a:buSzPts val="1400"/>
              <a:buFont typeface="Calibri"/>
              <a:buChar char="-"/>
            </a:pPr>
            <a:r>
              <a:rPr lang="en-US" dirty="0"/>
              <a:t>If finished, observe materials and take notes</a:t>
            </a:r>
            <a:endParaRPr dirty="0"/>
          </a:p>
        </p:txBody>
      </p:sp>
      <p:sp>
        <p:nvSpPr>
          <p:cNvPr id="122" name="Google Shape;122;g6b205a6bff_0_9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fontScale="25000" lnSpcReduction="20000"/>
          </a:bodyPr>
          <a:lstStyle/>
          <a:p>
            <a:pPr marL="0" lvl="1" indent="0" algn="l" rtl="0">
              <a:lnSpc>
                <a:spcPct val="30000"/>
              </a:lnSpc>
              <a:spcBef>
                <a:spcPts val="1200"/>
              </a:spcBef>
              <a:spcAft>
                <a:spcPts val="0"/>
              </a:spcAft>
              <a:buClr>
                <a:schemeClr val="dk1"/>
              </a:buClr>
              <a:buSzPts val="1960"/>
              <a:buFont typeface="Arial"/>
              <a:buNone/>
            </a:pPr>
            <a:r>
              <a:rPr lang="en-US" sz="300" b="1" dirty="0"/>
              <a:t>Stations Overview-</a:t>
            </a:r>
            <a:endParaRPr sz="300" b="1" dirty="0"/>
          </a:p>
          <a:p>
            <a:pPr marL="0" lvl="1" indent="0" algn="l" rtl="0">
              <a:lnSpc>
                <a:spcPct val="30000"/>
              </a:lnSpc>
              <a:spcBef>
                <a:spcPts val="1200"/>
              </a:spcBef>
              <a:spcAft>
                <a:spcPts val="0"/>
              </a:spcAft>
              <a:buClr>
                <a:schemeClr val="dk1"/>
              </a:buClr>
              <a:buSzPts val="1960"/>
              <a:buFont typeface="Arial"/>
              <a:buNone/>
            </a:pPr>
            <a:r>
              <a:rPr lang="en-US" sz="300" dirty="0"/>
              <a:t>This is a brief overview  for YOU (no need  to explain to the kids) of the 5 stations. the first stations contains 3 sets of evidence, which are all photos and charts. </a:t>
            </a:r>
            <a:endParaRPr sz="300" dirty="0"/>
          </a:p>
          <a:p>
            <a:pPr marL="0" lvl="1" indent="0" algn="l" rtl="0">
              <a:lnSpc>
                <a:spcPct val="30000"/>
              </a:lnSpc>
              <a:spcBef>
                <a:spcPts val="1200"/>
              </a:spcBef>
              <a:spcAft>
                <a:spcPts val="0"/>
              </a:spcAft>
              <a:buClr>
                <a:schemeClr val="dk1"/>
              </a:buClr>
              <a:buSzPts val="1960"/>
              <a:buFont typeface="Arial"/>
              <a:buNone/>
            </a:pPr>
            <a:r>
              <a:rPr lang="en-US" sz="300" dirty="0"/>
              <a:t>The second station is the baggie experiment we set up last week. The third station is videos of what happens to fruit and vegetables over </a:t>
            </a:r>
            <a:endParaRPr sz="300" dirty="0"/>
          </a:p>
          <a:p>
            <a:pPr marL="0" lvl="1" indent="0" algn="l" rtl="0">
              <a:lnSpc>
                <a:spcPct val="30000"/>
              </a:lnSpc>
              <a:spcBef>
                <a:spcPts val="1200"/>
              </a:spcBef>
              <a:spcAft>
                <a:spcPts val="0"/>
              </a:spcAft>
              <a:buClr>
                <a:schemeClr val="dk1"/>
              </a:buClr>
              <a:buSzPts val="1960"/>
              <a:buFont typeface="Arial"/>
              <a:buNone/>
            </a:pPr>
            <a:r>
              <a:rPr lang="en-US" sz="300" dirty="0"/>
              <a:t>a longer period of time than the baggie experiment. The fourth station has microscopic (very small living things) that they can see </a:t>
            </a:r>
            <a:endParaRPr sz="300" dirty="0"/>
          </a:p>
          <a:p>
            <a:pPr marL="0" lvl="1" indent="0" algn="l" rtl="0">
              <a:lnSpc>
                <a:spcPct val="30000"/>
              </a:lnSpc>
              <a:spcBef>
                <a:spcPts val="1200"/>
              </a:spcBef>
              <a:spcAft>
                <a:spcPts val="0"/>
              </a:spcAft>
              <a:buClr>
                <a:schemeClr val="dk1"/>
              </a:buClr>
              <a:buSzPts val="1960"/>
              <a:buFont typeface="Arial"/>
              <a:buNone/>
            </a:pPr>
            <a:r>
              <a:rPr lang="en-US" sz="300" dirty="0"/>
              <a:t>through microscopes. The fifth station has a video as well.</a:t>
            </a:r>
            <a:endParaRPr sz="300" dirty="0"/>
          </a:p>
          <a:p>
            <a:pPr marL="0" lvl="1" indent="0" algn="l" rtl="0">
              <a:lnSpc>
                <a:spcPct val="30000"/>
              </a:lnSpc>
              <a:spcBef>
                <a:spcPts val="1200"/>
              </a:spcBef>
              <a:spcAft>
                <a:spcPts val="0"/>
              </a:spcAft>
              <a:buClr>
                <a:schemeClr val="dk1"/>
              </a:buClr>
              <a:buSzPts val="1960"/>
              <a:buFont typeface="Arial"/>
              <a:buNone/>
            </a:pPr>
            <a:endParaRPr sz="300" dirty="0"/>
          </a:p>
          <a:p>
            <a:pPr marL="0" lvl="1" indent="0" algn="l" rtl="0">
              <a:lnSpc>
                <a:spcPct val="30000"/>
              </a:lnSpc>
              <a:spcBef>
                <a:spcPts val="1200"/>
              </a:spcBef>
              <a:spcAft>
                <a:spcPts val="0"/>
              </a:spcAft>
              <a:buClr>
                <a:schemeClr val="dk1"/>
              </a:buClr>
              <a:buSzPts val="1960"/>
              <a:buFont typeface="Arial"/>
              <a:buNone/>
            </a:pPr>
            <a:r>
              <a:rPr lang="en-US" sz="300" b="0" dirty="0"/>
              <a:t>Tell students what they will encounter in each station (however, there are more comprehensive notes on the next few slides if you would </a:t>
            </a:r>
            <a:endParaRPr sz="300" b="0" dirty="0"/>
          </a:p>
          <a:p>
            <a:pPr marL="0" lvl="1" indent="0" algn="l" rtl="0">
              <a:lnSpc>
                <a:spcPct val="30000"/>
              </a:lnSpc>
              <a:spcBef>
                <a:spcPts val="1200"/>
              </a:spcBef>
              <a:spcAft>
                <a:spcPts val="0"/>
              </a:spcAft>
              <a:buClr>
                <a:schemeClr val="dk1"/>
              </a:buClr>
              <a:buSzPts val="1960"/>
              <a:buFont typeface="Arial"/>
              <a:buNone/>
            </a:pPr>
            <a:r>
              <a:rPr lang="en-US" sz="300" b="0" dirty="0"/>
              <a:t>rather use those. These notes here are just a brief overview)-</a:t>
            </a:r>
            <a:endParaRPr sz="300" b="0" dirty="0"/>
          </a:p>
          <a:p>
            <a:pPr marL="0" lvl="1" indent="0" algn="l" rtl="0">
              <a:lnSpc>
                <a:spcPct val="30000"/>
              </a:lnSpc>
              <a:spcBef>
                <a:spcPts val="1200"/>
              </a:spcBef>
              <a:spcAft>
                <a:spcPts val="0"/>
              </a:spcAft>
              <a:buClr>
                <a:schemeClr val="dk1"/>
              </a:buClr>
              <a:buSzPts val="1960"/>
              <a:buFont typeface="Arial"/>
              <a:buNone/>
            </a:pPr>
            <a:r>
              <a:rPr lang="en-US" sz="300" b="0" dirty="0"/>
              <a:t>In </a:t>
            </a:r>
            <a:r>
              <a:rPr lang="en-US" sz="300" b="0" u="sng" dirty="0"/>
              <a:t>station 1 </a:t>
            </a:r>
            <a:r>
              <a:rPr lang="en-US" sz="300" b="0" dirty="0"/>
              <a:t>they will see:</a:t>
            </a:r>
            <a:endParaRPr sz="300" dirty="0"/>
          </a:p>
          <a:p>
            <a:pPr marL="0" lvl="1" indent="0" algn="l" rtl="0">
              <a:lnSpc>
                <a:spcPct val="30000"/>
              </a:lnSpc>
              <a:spcBef>
                <a:spcPts val="1200"/>
              </a:spcBef>
              <a:spcAft>
                <a:spcPts val="0"/>
              </a:spcAft>
              <a:buClr>
                <a:schemeClr val="dk1"/>
              </a:buClr>
              <a:buSzPts val="1960"/>
              <a:buFont typeface="Arial"/>
              <a:buNone/>
            </a:pPr>
            <a:r>
              <a:rPr lang="en-US" sz="300" dirty="0"/>
              <a:t>Evidence 1a- a matching game of the names of dead matter and decomposers. </a:t>
            </a:r>
            <a:endParaRPr sz="300" dirty="0"/>
          </a:p>
          <a:p>
            <a:pPr marL="0" lvl="1" indent="0" algn="l" rtl="0">
              <a:lnSpc>
                <a:spcPct val="30000"/>
              </a:lnSpc>
              <a:spcBef>
                <a:spcPts val="1200"/>
              </a:spcBef>
              <a:spcAft>
                <a:spcPts val="0"/>
              </a:spcAft>
              <a:buClr>
                <a:schemeClr val="dk1"/>
              </a:buClr>
              <a:buSzPts val="1960"/>
              <a:buFont typeface="Arial"/>
              <a:buNone/>
            </a:pPr>
            <a:r>
              <a:rPr lang="en-US" sz="300" dirty="0"/>
              <a:t>Purpose (for you to know) - naming types of decomposers</a:t>
            </a:r>
            <a:endParaRPr sz="300" dirty="0"/>
          </a:p>
          <a:p>
            <a:pPr marL="0" lvl="1" indent="0" algn="l" rtl="0">
              <a:lnSpc>
                <a:spcPct val="30000"/>
              </a:lnSpc>
              <a:spcBef>
                <a:spcPts val="1200"/>
              </a:spcBef>
              <a:spcAft>
                <a:spcPts val="0"/>
              </a:spcAft>
              <a:buClr>
                <a:schemeClr val="dk1"/>
              </a:buClr>
              <a:buSzPts val="1960"/>
              <a:buFont typeface="Arial"/>
              <a:buNone/>
            </a:pPr>
            <a:r>
              <a:rPr lang="en-US" sz="300" b="0" dirty="0"/>
              <a:t>Evidence </a:t>
            </a:r>
            <a:r>
              <a:rPr lang="en-US" sz="300" dirty="0"/>
              <a:t>1b</a:t>
            </a:r>
            <a:r>
              <a:rPr lang="en-US" sz="300" b="0" dirty="0"/>
              <a:t>- pictures of live and dead algae and pictures of bacteria to show how they increase on dead matter. </a:t>
            </a:r>
            <a:r>
              <a:rPr lang="en-US" sz="300" dirty="0"/>
              <a:t>Pictures show increase in bacteria.</a:t>
            </a:r>
            <a:endParaRPr sz="300" dirty="0"/>
          </a:p>
          <a:p>
            <a:pPr marL="0" lvl="1" indent="0" algn="l" rtl="0">
              <a:lnSpc>
                <a:spcPct val="30000"/>
              </a:lnSpc>
              <a:spcBef>
                <a:spcPts val="1200"/>
              </a:spcBef>
              <a:spcAft>
                <a:spcPts val="0"/>
              </a:spcAft>
              <a:buClr>
                <a:schemeClr val="dk1"/>
              </a:buClr>
              <a:buSzPts val="1960"/>
              <a:buFont typeface="Arial"/>
              <a:buNone/>
            </a:pPr>
            <a:r>
              <a:rPr lang="en-US" sz="300" dirty="0"/>
              <a:t>Purpose  (for you to know) - decomposers grow and multiply</a:t>
            </a:r>
            <a:endParaRPr sz="300" b="0" dirty="0"/>
          </a:p>
          <a:p>
            <a:pPr marL="0" lvl="1" indent="0" algn="l" rtl="0">
              <a:lnSpc>
                <a:spcPct val="30000"/>
              </a:lnSpc>
              <a:spcBef>
                <a:spcPts val="1200"/>
              </a:spcBef>
              <a:spcAft>
                <a:spcPts val="0"/>
              </a:spcAft>
              <a:buClr>
                <a:schemeClr val="dk1"/>
              </a:buClr>
              <a:buSzPts val="1960"/>
              <a:buFont typeface="Arial"/>
              <a:buNone/>
            </a:pPr>
            <a:r>
              <a:rPr lang="en-US" sz="300" b="0" dirty="0"/>
              <a:t>Evidence </a:t>
            </a:r>
            <a:r>
              <a:rPr lang="en-US" sz="300" dirty="0"/>
              <a:t>1c</a:t>
            </a:r>
            <a:r>
              <a:rPr lang="en-US" sz="300" b="0" dirty="0"/>
              <a:t>- a graph to show dissolved air decreases with a rise in decomposers. </a:t>
            </a:r>
            <a:r>
              <a:rPr lang="en-US" sz="300" dirty="0"/>
              <a:t>Evidence 5- to show that decomposers breathe air just like we do.</a:t>
            </a:r>
            <a:endParaRPr sz="300" dirty="0"/>
          </a:p>
          <a:p>
            <a:pPr marL="0" lvl="1" indent="0" algn="l" rtl="0">
              <a:lnSpc>
                <a:spcPct val="30000"/>
              </a:lnSpc>
              <a:spcBef>
                <a:spcPts val="1200"/>
              </a:spcBef>
              <a:spcAft>
                <a:spcPts val="0"/>
              </a:spcAft>
              <a:buClr>
                <a:schemeClr val="dk1"/>
              </a:buClr>
              <a:buSzPts val="1960"/>
              <a:buFont typeface="Arial"/>
              <a:buNone/>
            </a:pPr>
            <a:r>
              <a:rPr lang="en-US" sz="300" dirty="0"/>
              <a:t>Purpose  (for you to know) - the more decomposers there are, the less dissolved air there is.</a:t>
            </a:r>
            <a:endParaRPr sz="300" dirty="0"/>
          </a:p>
          <a:p>
            <a:pPr marL="0" lvl="1" indent="0" algn="l" rtl="0">
              <a:lnSpc>
                <a:spcPct val="30000"/>
              </a:lnSpc>
              <a:spcBef>
                <a:spcPts val="1200"/>
              </a:spcBef>
              <a:spcAft>
                <a:spcPts val="0"/>
              </a:spcAft>
              <a:buClr>
                <a:schemeClr val="dk1"/>
              </a:buClr>
              <a:buSzPts val="1960"/>
              <a:buFont typeface="Arial"/>
              <a:buNone/>
            </a:pPr>
            <a:endParaRPr sz="300" b="0" dirty="0"/>
          </a:p>
          <a:p>
            <a:pPr marL="0" lvl="1" indent="0" algn="l" rtl="0">
              <a:lnSpc>
                <a:spcPct val="30000"/>
              </a:lnSpc>
              <a:spcBef>
                <a:spcPts val="1200"/>
              </a:spcBef>
              <a:spcAft>
                <a:spcPts val="0"/>
              </a:spcAft>
              <a:buClr>
                <a:schemeClr val="dk1"/>
              </a:buClr>
              <a:buSzPts val="1960"/>
              <a:buFont typeface="Arial"/>
              <a:buNone/>
            </a:pPr>
            <a:endParaRPr sz="300" b="0" dirty="0"/>
          </a:p>
          <a:p>
            <a:pPr marL="0" lvl="1" indent="0" algn="l" rtl="0">
              <a:lnSpc>
                <a:spcPct val="30000"/>
              </a:lnSpc>
              <a:spcBef>
                <a:spcPts val="1200"/>
              </a:spcBef>
              <a:spcAft>
                <a:spcPts val="0"/>
              </a:spcAft>
              <a:buClr>
                <a:schemeClr val="dk1"/>
              </a:buClr>
              <a:buSzPts val="1960"/>
              <a:buFont typeface="Arial"/>
              <a:buNone/>
            </a:pPr>
            <a:r>
              <a:rPr lang="en-US" sz="300" b="0" dirty="0"/>
              <a:t>In </a:t>
            </a:r>
            <a:r>
              <a:rPr lang="en-US" sz="300" b="0" u="sng" dirty="0"/>
              <a:t>station 2</a:t>
            </a:r>
            <a:r>
              <a:rPr lang="en-US" sz="300" b="0" u="none" dirty="0"/>
              <a:t> they will see:</a:t>
            </a:r>
            <a:endParaRPr sz="300" dirty="0"/>
          </a:p>
          <a:p>
            <a:pPr marL="0" lvl="1" indent="0" algn="l" rtl="0">
              <a:lnSpc>
                <a:spcPct val="30000"/>
              </a:lnSpc>
              <a:spcBef>
                <a:spcPts val="1200"/>
              </a:spcBef>
              <a:spcAft>
                <a:spcPts val="0"/>
              </a:spcAft>
              <a:buClr>
                <a:schemeClr val="dk1"/>
              </a:buClr>
              <a:buSzPts val="1960"/>
              <a:buFont typeface="Arial"/>
              <a:buNone/>
            </a:pPr>
            <a:r>
              <a:rPr lang="en-US" sz="300" b="0" u="none" dirty="0"/>
              <a:t>Evidence 2- The rotting food from the baggie experiment. They will see 5 baggies, each containing food, each one having been in a</a:t>
            </a:r>
            <a:endParaRPr sz="300" b="0" u="none" dirty="0"/>
          </a:p>
          <a:p>
            <a:pPr marL="0" lvl="1" indent="0" algn="l" rtl="0">
              <a:lnSpc>
                <a:spcPct val="30000"/>
              </a:lnSpc>
              <a:spcBef>
                <a:spcPts val="1200"/>
              </a:spcBef>
              <a:spcAft>
                <a:spcPts val="0"/>
              </a:spcAft>
              <a:buClr>
                <a:schemeClr val="dk1"/>
              </a:buClr>
              <a:buSzPts val="1960"/>
              <a:buFont typeface="Arial"/>
              <a:buNone/>
            </a:pPr>
            <a:r>
              <a:rPr lang="en-US" sz="300" b="0" u="none" dirty="0"/>
              <a:t> different state </a:t>
            </a:r>
            <a:r>
              <a:rPr lang="en-US" sz="300" dirty="0"/>
              <a:t>sunlight, water, dirt, fridge and air</a:t>
            </a:r>
            <a:r>
              <a:rPr lang="en-US" sz="300" b="0" u="none" dirty="0"/>
              <a:t>. Students are to look at the food in the bags, examine it, see what they can see. Tell </a:t>
            </a:r>
            <a:endParaRPr sz="300" b="0" u="none" dirty="0"/>
          </a:p>
          <a:p>
            <a:pPr marL="0" lvl="1" indent="0" algn="l" rtl="0">
              <a:lnSpc>
                <a:spcPct val="30000"/>
              </a:lnSpc>
              <a:spcBef>
                <a:spcPts val="1200"/>
              </a:spcBef>
              <a:spcAft>
                <a:spcPts val="0"/>
              </a:spcAft>
              <a:buClr>
                <a:schemeClr val="dk1"/>
              </a:buClr>
              <a:buSzPts val="1960"/>
              <a:buFont typeface="Arial"/>
              <a:buNone/>
            </a:pPr>
            <a:r>
              <a:rPr lang="en-US" sz="300" b="0" u="none" dirty="0"/>
              <a:t>them NOT TO OPEN THE BAGS!</a:t>
            </a:r>
            <a:endParaRPr sz="300" dirty="0"/>
          </a:p>
          <a:p>
            <a:pPr marL="0" marR="0" lvl="1" indent="0" algn="l" rtl="0">
              <a:lnSpc>
                <a:spcPct val="30000"/>
              </a:lnSpc>
              <a:spcBef>
                <a:spcPts val="1200"/>
              </a:spcBef>
              <a:spcAft>
                <a:spcPts val="0"/>
              </a:spcAft>
              <a:buClr>
                <a:schemeClr val="dk1"/>
              </a:buClr>
              <a:buSzPts val="1960"/>
              <a:buFont typeface="Arial"/>
              <a:buNone/>
            </a:pPr>
            <a:r>
              <a:rPr lang="en-US" sz="300" dirty="0"/>
              <a:t>Purpose  (for you to know) - to view decomposers, to see what they look like. To identify type of decomposers. They will also possibly </a:t>
            </a:r>
            <a:endParaRPr sz="300" dirty="0"/>
          </a:p>
          <a:p>
            <a:pPr marL="0" marR="0" lvl="1" indent="0" algn="l" rtl="0">
              <a:lnSpc>
                <a:spcPct val="30000"/>
              </a:lnSpc>
              <a:spcBef>
                <a:spcPts val="1200"/>
              </a:spcBef>
              <a:spcAft>
                <a:spcPts val="0"/>
              </a:spcAft>
              <a:buClr>
                <a:schemeClr val="dk1"/>
              </a:buClr>
              <a:buSzPts val="1960"/>
              <a:buFont typeface="Arial"/>
              <a:buNone/>
            </a:pPr>
            <a:r>
              <a:rPr lang="en-US" sz="300" dirty="0"/>
              <a:t>start to think about what they are doing.</a:t>
            </a:r>
            <a:endParaRPr sz="300" dirty="0"/>
          </a:p>
          <a:p>
            <a:pPr marL="0" lvl="1" indent="0" algn="l" rtl="0">
              <a:lnSpc>
                <a:spcPct val="30000"/>
              </a:lnSpc>
              <a:spcBef>
                <a:spcPts val="1200"/>
              </a:spcBef>
              <a:spcAft>
                <a:spcPts val="0"/>
              </a:spcAft>
              <a:buClr>
                <a:schemeClr val="dk1"/>
              </a:buClr>
              <a:buSzPts val="1960"/>
              <a:buFont typeface="Arial"/>
              <a:buNone/>
            </a:pPr>
            <a:endParaRPr sz="300" b="0" u="none" dirty="0"/>
          </a:p>
          <a:p>
            <a:pPr marL="0" lvl="1" indent="0" algn="l" rtl="0">
              <a:lnSpc>
                <a:spcPct val="30000"/>
              </a:lnSpc>
              <a:spcBef>
                <a:spcPts val="1200"/>
              </a:spcBef>
              <a:spcAft>
                <a:spcPts val="0"/>
              </a:spcAft>
              <a:buClr>
                <a:schemeClr val="dk1"/>
              </a:buClr>
              <a:buSzPts val="1960"/>
              <a:buFont typeface="Arial"/>
              <a:buNone/>
            </a:pPr>
            <a:r>
              <a:rPr lang="en-US" sz="300" b="0" u="none" dirty="0"/>
              <a:t>In </a:t>
            </a:r>
            <a:r>
              <a:rPr lang="en-US" sz="300" b="0" u="sng" dirty="0"/>
              <a:t>station 3 </a:t>
            </a:r>
            <a:r>
              <a:rPr lang="en-US" sz="300" b="0" u="none" dirty="0"/>
              <a:t>they will:</a:t>
            </a:r>
            <a:endParaRPr sz="300" dirty="0"/>
          </a:p>
          <a:p>
            <a:pPr marL="0" lvl="1" indent="0" algn="l" rtl="0">
              <a:lnSpc>
                <a:spcPct val="30000"/>
              </a:lnSpc>
              <a:spcBef>
                <a:spcPts val="1200"/>
              </a:spcBef>
              <a:spcAft>
                <a:spcPts val="0"/>
              </a:spcAft>
              <a:buClr>
                <a:schemeClr val="dk1"/>
              </a:buClr>
              <a:buSzPts val="1960"/>
              <a:buFont typeface="Arial"/>
              <a:buNone/>
            </a:pPr>
            <a:r>
              <a:rPr lang="en-US" sz="300" b="0" u="none" dirty="0"/>
              <a:t>Evidence 4- Watch two time lapse videos of rotting food. In the first video they will watch a bowl of fruit and vegetables rotting over 74 </a:t>
            </a:r>
            <a:endParaRPr sz="300" b="0" u="none" dirty="0"/>
          </a:p>
          <a:p>
            <a:pPr marL="0" lvl="1" indent="0" algn="l" rtl="0">
              <a:lnSpc>
                <a:spcPct val="30000"/>
              </a:lnSpc>
              <a:spcBef>
                <a:spcPts val="1200"/>
              </a:spcBef>
              <a:spcAft>
                <a:spcPts val="0"/>
              </a:spcAft>
              <a:buClr>
                <a:schemeClr val="dk1"/>
              </a:buClr>
              <a:buSzPts val="1960"/>
              <a:buFont typeface="Arial"/>
              <a:buNone/>
            </a:pPr>
            <a:r>
              <a:rPr lang="en-US" sz="300" b="0" u="none" dirty="0"/>
              <a:t>days. They will see the food break down and mold grow. In the second video they will watch a pineapple decompose over time. It </a:t>
            </a:r>
            <a:endParaRPr sz="300" b="0" u="none" dirty="0"/>
          </a:p>
          <a:p>
            <a:pPr marL="0" lvl="1" indent="0" algn="l" rtl="0">
              <a:lnSpc>
                <a:spcPct val="30000"/>
              </a:lnSpc>
              <a:spcBef>
                <a:spcPts val="1200"/>
              </a:spcBef>
              <a:spcAft>
                <a:spcPts val="0"/>
              </a:spcAft>
              <a:buClr>
                <a:schemeClr val="dk1"/>
              </a:buClr>
              <a:buSzPts val="1960"/>
              <a:buFont typeface="Arial"/>
              <a:buNone/>
            </a:pPr>
            <a:r>
              <a:rPr lang="en-US" sz="300" b="0" u="none" dirty="0"/>
              <a:t>becomes moldy, which grows in stages, then the entire fruit implodes.</a:t>
            </a:r>
            <a:endParaRPr sz="300" dirty="0"/>
          </a:p>
          <a:p>
            <a:pPr marL="0" marR="0" lvl="1" indent="0" algn="l" rtl="0">
              <a:lnSpc>
                <a:spcPct val="30000"/>
              </a:lnSpc>
              <a:spcBef>
                <a:spcPts val="1200"/>
              </a:spcBef>
              <a:spcAft>
                <a:spcPts val="0"/>
              </a:spcAft>
              <a:buClr>
                <a:schemeClr val="dk1"/>
              </a:buClr>
              <a:buSzPts val="1960"/>
              <a:buFont typeface="Arial"/>
              <a:buNone/>
            </a:pPr>
            <a:r>
              <a:rPr lang="en-US" sz="300" dirty="0"/>
              <a:t>Purpose  (for you to know) - to see what decomposers do to fruit and vegetables- break them down</a:t>
            </a:r>
            <a:endParaRPr sz="300" b="0" u="none" dirty="0"/>
          </a:p>
          <a:p>
            <a:pPr marL="0" lvl="1" indent="0" algn="l" rtl="0">
              <a:lnSpc>
                <a:spcPct val="30000"/>
              </a:lnSpc>
              <a:spcBef>
                <a:spcPts val="1200"/>
              </a:spcBef>
              <a:spcAft>
                <a:spcPts val="0"/>
              </a:spcAft>
              <a:buClr>
                <a:schemeClr val="dk1"/>
              </a:buClr>
              <a:buSzPts val="1960"/>
              <a:buFont typeface="Arial"/>
              <a:buNone/>
            </a:pPr>
            <a:endParaRPr sz="300" b="0" u="none" dirty="0"/>
          </a:p>
          <a:p>
            <a:pPr marL="0" marR="0" lvl="1" indent="0" algn="l" rtl="0">
              <a:lnSpc>
                <a:spcPct val="30000"/>
              </a:lnSpc>
              <a:spcBef>
                <a:spcPts val="1200"/>
              </a:spcBef>
              <a:spcAft>
                <a:spcPts val="0"/>
              </a:spcAft>
              <a:buClr>
                <a:schemeClr val="dk1"/>
              </a:buClr>
              <a:buSzPts val="1960"/>
              <a:buFont typeface="Arial"/>
              <a:buNone/>
            </a:pPr>
            <a:r>
              <a:rPr lang="en-US" sz="300" b="0" u="none" dirty="0"/>
              <a:t>In </a:t>
            </a:r>
            <a:r>
              <a:rPr lang="en-US" sz="300" b="0" u="sng" dirty="0"/>
              <a:t>station 4 </a:t>
            </a:r>
            <a:r>
              <a:rPr lang="en-US" sz="300" b="0" u="none" dirty="0"/>
              <a:t>they will examine </a:t>
            </a:r>
            <a:r>
              <a:rPr lang="en-US" sz="300" dirty="0"/>
              <a:t>slides</a:t>
            </a:r>
            <a:r>
              <a:rPr lang="en-US" sz="300" b="0" u="none" dirty="0"/>
              <a:t> under microscopes (check scopes with Shannon. Backup video, which can also be used as well </a:t>
            </a:r>
            <a:endParaRPr sz="300" b="0" u="none" dirty="0"/>
          </a:p>
          <a:p>
            <a:pPr marL="0" marR="0" lvl="1" indent="0" algn="l" rtl="0">
              <a:lnSpc>
                <a:spcPct val="30000"/>
              </a:lnSpc>
              <a:spcBef>
                <a:spcPts val="1200"/>
              </a:spcBef>
              <a:spcAft>
                <a:spcPts val="0"/>
              </a:spcAft>
              <a:buClr>
                <a:schemeClr val="dk1"/>
              </a:buClr>
              <a:buSzPts val="1960"/>
              <a:buFont typeface="Arial"/>
              <a:buNone/>
            </a:pPr>
            <a:r>
              <a:rPr lang="en-US" sz="300" b="0" u="none" dirty="0"/>
              <a:t>as scopes examination: </a:t>
            </a:r>
            <a:r>
              <a:rPr lang="en-US" sz="300" u="sng" dirty="0">
                <a:solidFill>
                  <a:schemeClr val="hlink"/>
                </a:solidFill>
                <a:hlinkClick r:id="rId3"/>
              </a:rPr>
              <a:t>https://www.atlasobscura.com/articles/watch-these-microscopic-organisms-feast-on-a-dead-worm</a:t>
            </a:r>
            <a:endParaRPr sz="300" u="sng" dirty="0">
              <a:solidFill>
                <a:schemeClr val="hlink"/>
              </a:solidFill>
            </a:endParaRPr>
          </a:p>
          <a:p>
            <a:pPr marL="0" marR="0" lvl="1" indent="0" algn="l" rtl="0">
              <a:lnSpc>
                <a:spcPct val="30000"/>
              </a:lnSpc>
              <a:spcBef>
                <a:spcPts val="1200"/>
              </a:spcBef>
              <a:spcAft>
                <a:spcPts val="0"/>
              </a:spcAft>
              <a:buClr>
                <a:schemeClr val="dk1"/>
              </a:buClr>
              <a:buSzPts val="1960"/>
              <a:buFont typeface="Arial"/>
              <a:buNone/>
            </a:pPr>
            <a:endParaRPr sz="300" dirty="0"/>
          </a:p>
          <a:p>
            <a:pPr marL="0" lvl="1" indent="0" algn="l" rtl="0">
              <a:lnSpc>
                <a:spcPct val="30000"/>
              </a:lnSpc>
              <a:spcBef>
                <a:spcPts val="1200"/>
              </a:spcBef>
              <a:spcAft>
                <a:spcPts val="0"/>
              </a:spcAft>
              <a:buClr>
                <a:schemeClr val="dk1"/>
              </a:buClr>
              <a:buSzPts val="1960"/>
              <a:buFont typeface="Arial"/>
              <a:buNone/>
            </a:pPr>
            <a:r>
              <a:rPr lang="en-US" sz="300" dirty="0"/>
              <a:t>In </a:t>
            </a:r>
            <a:r>
              <a:rPr lang="en-US" sz="300" u="sng" dirty="0"/>
              <a:t>station 5</a:t>
            </a:r>
            <a:r>
              <a:rPr lang="en-US" sz="300" dirty="0"/>
              <a:t> they will learn about producers, consumers and decomposers by watching a video that explains what they are. They will then do a sort pictures of consumers, producers and decomposers.</a:t>
            </a:r>
            <a:endParaRPr sz="300" dirty="0"/>
          </a:p>
          <a:p>
            <a:pPr marL="0" lvl="1" indent="0" algn="l" rtl="0">
              <a:lnSpc>
                <a:spcPct val="30000"/>
              </a:lnSpc>
              <a:spcBef>
                <a:spcPts val="1200"/>
              </a:spcBef>
              <a:spcAft>
                <a:spcPts val="0"/>
              </a:spcAft>
              <a:buClr>
                <a:schemeClr val="dk1"/>
              </a:buClr>
              <a:buSzPts val="1960"/>
              <a:buFont typeface="Arial"/>
              <a:buNone/>
            </a:pPr>
            <a:endParaRPr sz="300" dirty="0"/>
          </a:p>
        </p:txBody>
      </p:sp>
      <p:sp>
        <p:nvSpPr>
          <p:cNvPr id="132" name="Google Shape;132;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1" indent="0" algn="l" rtl="0">
              <a:lnSpc>
                <a:spcPct val="70000"/>
              </a:lnSpc>
              <a:spcBef>
                <a:spcPts val="1200"/>
              </a:spcBef>
              <a:spcAft>
                <a:spcPts val="0"/>
              </a:spcAft>
              <a:buClr>
                <a:schemeClr val="dk1"/>
              </a:buClr>
              <a:buSzPts val="1960"/>
              <a:buFont typeface="Arial"/>
              <a:buNone/>
            </a:pPr>
            <a:r>
              <a:rPr lang="en-US" dirty="0"/>
              <a:t>Tell students that in </a:t>
            </a:r>
            <a:r>
              <a:rPr lang="en-US" u="sng" dirty="0"/>
              <a:t>station 1 </a:t>
            </a:r>
            <a:r>
              <a:rPr lang="en-US" dirty="0"/>
              <a:t>they will see:</a:t>
            </a:r>
            <a:endParaRPr dirty="0"/>
          </a:p>
          <a:p>
            <a:pPr marL="0" lvl="1" indent="0" algn="l" rtl="0">
              <a:lnSpc>
                <a:spcPct val="70000"/>
              </a:lnSpc>
              <a:spcBef>
                <a:spcPts val="1200"/>
              </a:spcBef>
              <a:spcAft>
                <a:spcPts val="0"/>
              </a:spcAft>
              <a:buClr>
                <a:schemeClr val="dk1"/>
              </a:buClr>
              <a:buSzPts val="1960"/>
              <a:buFont typeface="Arial"/>
              <a:buNone/>
            </a:pPr>
            <a:r>
              <a:rPr lang="en-US" dirty="0"/>
              <a:t>Evidence 1a- a matching game where they need to first, place the paper with the pictures on it onto the desk, then match the words onto the pictures by guessing what they are. In the pictures there are different types of dead matter- deer, leaves, algae and wood and types of decomposers- mold, bacteria, insects, fungi, snails and worms</a:t>
            </a:r>
            <a:endParaRPr dirty="0"/>
          </a:p>
          <a:p>
            <a:pPr marL="0" lvl="1" indent="0" algn="l" rtl="0">
              <a:lnSpc>
                <a:spcPct val="70000"/>
              </a:lnSpc>
              <a:spcBef>
                <a:spcPts val="1200"/>
              </a:spcBef>
              <a:spcAft>
                <a:spcPts val="0"/>
              </a:spcAft>
              <a:buClr>
                <a:schemeClr val="dk1"/>
              </a:buClr>
              <a:buSzPts val="1960"/>
              <a:buFont typeface="Arial"/>
              <a:buNone/>
            </a:pPr>
            <a:r>
              <a:rPr lang="en-US" dirty="0"/>
              <a:t>ONLY when they are finished can they go and look at the answer key. Discuss any pictures/words that don’t understand and try to come to agreement about what they are.</a:t>
            </a:r>
            <a:endParaRPr dirty="0"/>
          </a:p>
          <a:p>
            <a:pPr marL="0" lvl="1" indent="0" algn="l" rtl="0">
              <a:lnSpc>
                <a:spcPct val="70000"/>
              </a:lnSpc>
              <a:spcBef>
                <a:spcPts val="1200"/>
              </a:spcBef>
              <a:spcAft>
                <a:spcPts val="0"/>
              </a:spcAft>
              <a:buClr>
                <a:schemeClr val="dk1"/>
              </a:buClr>
              <a:buSzPts val="1960"/>
              <a:buFont typeface="Arial"/>
              <a:buNone/>
            </a:pPr>
            <a:r>
              <a:rPr lang="en-US" dirty="0"/>
              <a:t>For YOUR knowledge- the purpose of this station is to identify that there are different types of decomposers. </a:t>
            </a:r>
            <a:endParaRPr dirty="0"/>
          </a:p>
          <a:p>
            <a:pPr marL="0" lvl="1" indent="0" algn="l" rtl="0">
              <a:lnSpc>
                <a:spcPct val="70000"/>
              </a:lnSpc>
              <a:spcBef>
                <a:spcPts val="1200"/>
              </a:spcBef>
              <a:spcAft>
                <a:spcPts val="0"/>
              </a:spcAft>
              <a:buClr>
                <a:schemeClr val="dk1"/>
              </a:buClr>
              <a:buSzPts val="1960"/>
              <a:buFont typeface="Arial"/>
              <a:buNone/>
            </a:pPr>
            <a:r>
              <a:rPr lang="en-US" dirty="0"/>
              <a:t>Evidence 1b- pictures of live and dead algae and pictures of bacteria.</a:t>
            </a:r>
            <a:endParaRPr dirty="0"/>
          </a:p>
          <a:p>
            <a:pPr marL="0" lvl="1" indent="0" algn="l" rtl="0">
              <a:lnSpc>
                <a:spcPct val="70000"/>
              </a:lnSpc>
              <a:spcBef>
                <a:spcPts val="1200"/>
              </a:spcBef>
              <a:spcAft>
                <a:spcPts val="0"/>
              </a:spcAft>
              <a:buClr>
                <a:schemeClr val="dk1"/>
              </a:buClr>
              <a:buSzPts val="1960"/>
              <a:buFont typeface="Arial"/>
              <a:buNone/>
            </a:pPr>
            <a:r>
              <a:rPr lang="en-US" dirty="0"/>
              <a:t>For YOUR knowledge- the purpose of this station is to see that decomposers grow and multiply</a:t>
            </a:r>
            <a:endParaRPr dirty="0"/>
          </a:p>
          <a:p>
            <a:pPr marL="0" lvl="1" indent="0" algn="l" rtl="0">
              <a:lnSpc>
                <a:spcPct val="70000"/>
              </a:lnSpc>
              <a:spcBef>
                <a:spcPts val="1200"/>
              </a:spcBef>
              <a:spcAft>
                <a:spcPts val="0"/>
              </a:spcAft>
              <a:buClr>
                <a:schemeClr val="dk1"/>
              </a:buClr>
              <a:buSzPts val="1960"/>
              <a:buFont typeface="Arial"/>
              <a:buNone/>
            </a:pPr>
            <a:r>
              <a:rPr lang="en-US" dirty="0"/>
              <a:t>Evidence 1c- a graph to show amount of dissolved air. </a:t>
            </a:r>
            <a:endParaRPr dirty="0"/>
          </a:p>
          <a:p>
            <a:pPr marL="0" lvl="1" indent="0" algn="l" rtl="0">
              <a:lnSpc>
                <a:spcPct val="70000"/>
              </a:lnSpc>
              <a:spcBef>
                <a:spcPts val="1200"/>
              </a:spcBef>
              <a:spcAft>
                <a:spcPts val="0"/>
              </a:spcAft>
              <a:buClr>
                <a:schemeClr val="dk1"/>
              </a:buClr>
              <a:buSzPts val="1960"/>
              <a:buFont typeface="Arial"/>
              <a:buNone/>
            </a:pPr>
            <a:r>
              <a:rPr lang="en-US" dirty="0"/>
              <a:t>For YOUR knowledge- the purpose of this station is to see that the more decomposers there are, the less dissolved air there is.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55" name="Google Shape;15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1" indent="0" algn="l" rtl="0">
              <a:lnSpc>
                <a:spcPct val="70000"/>
              </a:lnSpc>
              <a:spcBef>
                <a:spcPts val="1200"/>
              </a:spcBef>
              <a:spcAft>
                <a:spcPts val="0"/>
              </a:spcAft>
              <a:buClr>
                <a:schemeClr val="dk1"/>
              </a:buClr>
              <a:buSzPts val="1960"/>
              <a:buFont typeface="Arial"/>
              <a:buNone/>
            </a:pPr>
            <a:r>
              <a:rPr lang="en-US" dirty="0"/>
              <a:t>Here are the instructions for station 1. They will see:</a:t>
            </a:r>
            <a:endParaRPr dirty="0"/>
          </a:p>
          <a:p>
            <a:pPr marL="0" lvl="1" indent="0" algn="l" rtl="0">
              <a:lnSpc>
                <a:spcPct val="70000"/>
              </a:lnSpc>
              <a:spcBef>
                <a:spcPts val="1200"/>
              </a:spcBef>
              <a:spcAft>
                <a:spcPts val="0"/>
              </a:spcAft>
              <a:buClr>
                <a:schemeClr val="dk1"/>
              </a:buClr>
              <a:buSzPts val="1960"/>
              <a:buFont typeface="Arial"/>
              <a:buNone/>
            </a:pPr>
            <a:r>
              <a:rPr lang="en-US" dirty="0"/>
              <a:t>Evidence 1a- the matching game- do the matching game, discuss the questions, once they are sure they have every name matched to a </a:t>
            </a:r>
            <a:endParaRPr dirty="0"/>
          </a:p>
          <a:p>
            <a:pPr marL="0" lvl="1" indent="0" algn="l" rtl="0">
              <a:lnSpc>
                <a:spcPct val="70000"/>
              </a:lnSpc>
              <a:spcBef>
                <a:spcPts val="1200"/>
              </a:spcBef>
              <a:spcAft>
                <a:spcPts val="0"/>
              </a:spcAft>
              <a:buClr>
                <a:schemeClr val="dk1"/>
              </a:buClr>
              <a:buSzPts val="1960"/>
              <a:buFont typeface="Arial"/>
              <a:buNone/>
            </a:pPr>
            <a:r>
              <a:rPr lang="en-US" dirty="0"/>
              <a:t>picture THEN look at the key. Discuss if the info is relevant to the model and answer the questions on the handout.</a:t>
            </a:r>
            <a:endParaRPr dirty="0"/>
          </a:p>
          <a:p>
            <a:pPr marL="0" lvl="1" indent="0" algn="l" rtl="0">
              <a:lnSpc>
                <a:spcPct val="70000"/>
              </a:lnSpc>
              <a:spcBef>
                <a:spcPts val="1200"/>
              </a:spcBef>
              <a:spcAft>
                <a:spcPts val="0"/>
              </a:spcAft>
              <a:buClr>
                <a:schemeClr val="dk1"/>
              </a:buClr>
              <a:buSzPts val="1960"/>
              <a:buFont typeface="Arial"/>
              <a:buNone/>
            </a:pPr>
            <a:r>
              <a:rPr lang="en-US" dirty="0"/>
              <a:t>Evidence 1b- pictures to show decomposers on algae. Look at the pictures, discuss the questions then answer the questions on the handout.</a:t>
            </a:r>
            <a:endParaRPr dirty="0"/>
          </a:p>
          <a:p>
            <a:pPr marL="0" lvl="1" indent="0" algn="l" rtl="0">
              <a:lnSpc>
                <a:spcPct val="70000"/>
              </a:lnSpc>
              <a:spcBef>
                <a:spcPts val="1200"/>
              </a:spcBef>
              <a:spcAft>
                <a:spcPts val="0"/>
              </a:spcAft>
              <a:buClr>
                <a:schemeClr val="dk1"/>
              </a:buClr>
              <a:buSzPts val="1960"/>
              <a:buFont typeface="Arial"/>
              <a:buNone/>
            </a:pPr>
            <a:r>
              <a:rPr lang="en-US" dirty="0"/>
              <a:t>Evidence 1c- graph to show amount of dissolved air. Read the text and look at the graph, discuss the questions then answer the questions on the handout.</a:t>
            </a:r>
            <a:endParaRPr dirty="0"/>
          </a:p>
          <a:p>
            <a:pPr marL="0" lvl="1" indent="0" algn="l" rtl="0">
              <a:lnSpc>
                <a:spcPct val="70000"/>
              </a:lnSpc>
              <a:spcBef>
                <a:spcPts val="1200"/>
              </a:spcBef>
              <a:spcAft>
                <a:spcPts val="0"/>
              </a:spcAft>
              <a:buClr>
                <a:schemeClr val="dk1"/>
              </a:buClr>
              <a:buSzPts val="1960"/>
              <a:buFont typeface="Arial"/>
              <a:buNone/>
            </a:pPr>
            <a:r>
              <a:rPr lang="en-US" dirty="0"/>
              <a:t>They need to follow the instructions for each specific piece of evidence. For example, in evidence 1a they follow the directions for the matching game but in evidence 1b they look at the pictures and read the text that goes with it. Then there are a few questions they will answer in every station and for every piece of evidence. These questions are:</a:t>
            </a:r>
            <a:endParaRPr dirty="0"/>
          </a:p>
          <a:p>
            <a:pPr marL="0" lvl="1" indent="0" algn="l" rtl="0">
              <a:lnSpc>
                <a:spcPct val="70000"/>
              </a:lnSpc>
              <a:spcBef>
                <a:spcPts val="1200"/>
              </a:spcBef>
              <a:spcAft>
                <a:spcPts val="0"/>
              </a:spcAft>
              <a:buClr>
                <a:schemeClr val="dk1"/>
              </a:buClr>
              <a:buSzPts val="1960"/>
              <a:buFont typeface="Arial"/>
              <a:buNone/>
            </a:pPr>
            <a:r>
              <a:rPr lang="en-US" dirty="0"/>
              <a:t>Discuss: what did you learn about _____ (algae, dissolved air </a:t>
            </a:r>
            <a:r>
              <a:rPr lang="en-US" dirty="0" err="1"/>
              <a:t>etc</a:t>
            </a:r>
            <a:r>
              <a:rPr lang="en-US" dirty="0"/>
              <a:t>)?</a:t>
            </a:r>
            <a:endParaRPr dirty="0"/>
          </a:p>
          <a:p>
            <a:pPr marL="0" lvl="1" indent="0" algn="l" rtl="0">
              <a:lnSpc>
                <a:spcPct val="70000"/>
              </a:lnSpc>
              <a:spcBef>
                <a:spcPts val="1200"/>
              </a:spcBef>
              <a:spcAft>
                <a:spcPts val="0"/>
              </a:spcAft>
              <a:buClr>
                <a:schemeClr val="dk1"/>
              </a:buClr>
              <a:buSzPts val="1960"/>
              <a:buFont typeface="Arial"/>
              <a:buNone/>
            </a:pPr>
            <a:r>
              <a:rPr lang="en-US" dirty="0"/>
              <a:t>Discuss: is this evidence relevant to your model? How? -Think: does this evidence support the model? Not support? Should I keep it in the library? Delete it? Should I link it if it’s important? Stress that students need to be thinking about what this evidence means and what they should do with it. Remember guidelines for good discussions: listening, taking turns and reaching compromises.</a:t>
            </a:r>
            <a:endParaRPr dirty="0"/>
          </a:p>
          <a:p>
            <a:pPr marL="0" lvl="1" indent="0" algn="l" rtl="0">
              <a:lnSpc>
                <a:spcPct val="70000"/>
              </a:lnSpc>
              <a:spcBef>
                <a:spcPts val="1200"/>
              </a:spcBef>
              <a:spcAft>
                <a:spcPts val="0"/>
              </a:spcAft>
              <a:buClr>
                <a:schemeClr val="dk1"/>
              </a:buClr>
              <a:buSzPts val="1960"/>
              <a:buFont typeface="Arial"/>
              <a:buNone/>
            </a:pPr>
            <a:r>
              <a:rPr lang="en-US" dirty="0"/>
              <a:t>Once they have completed all of the steps, then they go to the handout and answer the questions. There is at least one question for every piece of evidence. This asks them to interpret the evidence: see what is is telling us. Remember to keep the question in mind: why are the fish dying?</a:t>
            </a:r>
            <a:endParaRPr dirty="0"/>
          </a:p>
        </p:txBody>
      </p:sp>
      <p:sp>
        <p:nvSpPr>
          <p:cNvPr id="166" name="Google Shape;166;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5954274b4_0_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g75954274b4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1" indent="0" algn="l" rtl="0">
              <a:lnSpc>
                <a:spcPct val="70000"/>
              </a:lnSpc>
              <a:spcBef>
                <a:spcPts val="1200"/>
              </a:spcBef>
              <a:spcAft>
                <a:spcPts val="0"/>
              </a:spcAft>
              <a:buClr>
                <a:schemeClr val="dk1"/>
              </a:buClr>
              <a:buSzPts val="1960"/>
              <a:buFont typeface="Arial"/>
              <a:buNone/>
            </a:pPr>
            <a:r>
              <a:rPr lang="en-US" dirty="0"/>
              <a:t>Tell students that i</a:t>
            </a:r>
            <a:r>
              <a:rPr lang="en-US" b="0" dirty="0"/>
              <a:t>n </a:t>
            </a:r>
            <a:r>
              <a:rPr lang="en-US" b="0" u="sng" dirty="0"/>
              <a:t>station 2</a:t>
            </a:r>
            <a:r>
              <a:rPr lang="en-US" b="0" u="none" dirty="0"/>
              <a:t> they will see:</a:t>
            </a:r>
            <a:endParaRPr dirty="0"/>
          </a:p>
          <a:p>
            <a:pPr marL="0" lvl="1" indent="0" algn="l" rtl="0">
              <a:lnSpc>
                <a:spcPct val="70000"/>
              </a:lnSpc>
              <a:spcBef>
                <a:spcPts val="1200"/>
              </a:spcBef>
              <a:spcAft>
                <a:spcPts val="0"/>
              </a:spcAft>
              <a:buClr>
                <a:schemeClr val="dk1"/>
              </a:buClr>
              <a:buSzPts val="1960"/>
              <a:buFont typeface="Arial"/>
              <a:buNone/>
            </a:pPr>
            <a:r>
              <a:rPr lang="en-US" b="0" u="none" dirty="0"/>
              <a:t>Evidence 2- The rotting food from the baggie experiment. They will see 5 baggies, each containing food, each one having been in a </a:t>
            </a:r>
            <a:endParaRPr b="0" u="none" dirty="0"/>
          </a:p>
          <a:p>
            <a:pPr marL="0" lvl="1" indent="0" algn="l" rtl="0">
              <a:lnSpc>
                <a:spcPct val="70000"/>
              </a:lnSpc>
              <a:spcBef>
                <a:spcPts val="1200"/>
              </a:spcBef>
              <a:spcAft>
                <a:spcPts val="0"/>
              </a:spcAft>
              <a:buClr>
                <a:schemeClr val="dk1"/>
              </a:buClr>
              <a:buSzPts val="1960"/>
              <a:buFont typeface="Arial"/>
              <a:buNone/>
            </a:pPr>
            <a:r>
              <a:rPr lang="en-US" b="0" u="none" dirty="0"/>
              <a:t>different state </a:t>
            </a:r>
            <a:r>
              <a:rPr lang="en-US" dirty="0"/>
              <a:t>sunlight, water, dirt, fridge and air</a:t>
            </a:r>
            <a:r>
              <a:rPr lang="en-US" b="0" u="none" dirty="0"/>
              <a:t>. Students are to look at the food in the bags, examine it, see what they can see. Tell </a:t>
            </a:r>
            <a:endParaRPr b="0" u="none" dirty="0"/>
          </a:p>
          <a:p>
            <a:pPr marL="0" lvl="1" indent="0" algn="l" rtl="0">
              <a:lnSpc>
                <a:spcPct val="70000"/>
              </a:lnSpc>
              <a:spcBef>
                <a:spcPts val="1200"/>
              </a:spcBef>
              <a:spcAft>
                <a:spcPts val="0"/>
              </a:spcAft>
              <a:buClr>
                <a:schemeClr val="dk1"/>
              </a:buClr>
              <a:buSzPts val="1960"/>
              <a:buFont typeface="Arial"/>
              <a:buNone/>
            </a:pPr>
            <a:r>
              <a:rPr lang="en-US" b="0" u="none" dirty="0"/>
              <a:t>them NOT TO OPEN THE BAGS!</a:t>
            </a:r>
            <a:endParaRPr dirty="0"/>
          </a:p>
          <a:p>
            <a:pPr marL="0" marR="0" lvl="1" indent="0" algn="l" rtl="0">
              <a:lnSpc>
                <a:spcPct val="70000"/>
              </a:lnSpc>
              <a:spcBef>
                <a:spcPts val="1200"/>
              </a:spcBef>
              <a:spcAft>
                <a:spcPts val="0"/>
              </a:spcAft>
              <a:buClr>
                <a:schemeClr val="dk1"/>
              </a:buClr>
              <a:buSzPts val="1960"/>
              <a:buFont typeface="Arial"/>
              <a:buNone/>
            </a:pPr>
            <a:r>
              <a:rPr lang="en-US" dirty="0"/>
              <a:t>For you to know- Purpose- to view decomposers, to see what they look like. To identify type of decomposers. They should see mold- white or black. They will also possibly start to think about what the decomposers are doing to the food- breaking it down, “eating it” etc.</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176" name="Google Shape;176;g75954274b4_0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8"/>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18" name="Google Shape;18;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5"/>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4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6"/>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6"/>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4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24" name="Google Shape;24;p3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p3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0" name="Google Shape;30;p3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3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3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9"/>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39"/>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3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3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4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4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4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4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4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4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4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4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4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4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4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3"/>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3"/>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43"/>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4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4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4"/>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4"/>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44"/>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4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4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4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3.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4.xml"/><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6bdc9461a3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a:t>
            </a:fld>
            <a:endParaRPr/>
          </a:p>
        </p:txBody>
      </p:sp>
      <p:sp>
        <p:nvSpPr>
          <p:cNvPr id="90" name="Google Shape;90;g6bdc9461a3_0_0"/>
          <p:cNvSpPr txBox="1"/>
          <p:nvPr/>
        </p:nvSpPr>
        <p:spPr>
          <a:xfrm>
            <a:off x="616450" y="308225"/>
            <a:ext cx="8152500" cy="6349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sng" strike="noStrike" cap="none">
                <a:solidFill>
                  <a:srgbClr val="000000"/>
                </a:solidFill>
                <a:latin typeface="Calibri"/>
                <a:ea typeface="Calibri"/>
                <a:cs typeface="Calibri"/>
                <a:sym typeface="Calibri"/>
              </a:rPr>
              <a:t>Lesson Overview</a:t>
            </a:r>
            <a:endParaRPr sz="2400" b="0" i="0" u="sng"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a:solidFill>
                  <a:srgbClr val="000000"/>
                </a:solidFill>
                <a:latin typeface="Calibri"/>
                <a:ea typeface="Calibri"/>
                <a:cs typeface="Calibri"/>
                <a:sym typeface="Calibri"/>
              </a:rPr>
              <a:t>Stop and think- 2 min to write 1 min to discuss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a:solidFill>
                  <a:srgbClr val="000000"/>
                </a:solidFill>
                <a:latin typeface="Calibri"/>
                <a:ea typeface="Calibri"/>
                <a:cs typeface="Calibri"/>
                <a:sym typeface="Calibri"/>
              </a:rPr>
              <a:t>Review- what we figured out so far and what we want to find out 3 min</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a:solidFill>
                  <a:srgbClr val="000000"/>
                </a:solidFill>
                <a:latin typeface="Calibri"/>
                <a:ea typeface="Calibri"/>
                <a:cs typeface="Calibri"/>
                <a:sym typeface="Calibri"/>
              </a:rPr>
              <a:t>Stations instructions- go over routines for moving through stations, evidence they will see in each station and expectations for what to do while in the stations 5-mins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a:solidFill>
                  <a:srgbClr val="000000"/>
                </a:solidFill>
                <a:latin typeface="Calibri"/>
                <a:ea typeface="Calibri"/>
                <a:cs typeface="Calibri"/>
                <a:sym typeface="Calibri"/>
              </a:rPr>
              <a:t>Stations- students move through the 5 stations (7min per station). 35-40 min.</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a:solidFill>
                  <a:srgbClr val="000000"/>
                </a:solidFill>
                <a:latin typeface="Calibri"/>
                <a:ea typeface="Calibri"/>
                <a:cs typeface="Calibri"/>
                <a:sym typeface="Calibri"/>
              </a:rPr>
              <a:t>Discussion- discuss what they learned from the evidence, how we should change model and what evidence to add to MEME- 5 mins– this may need to move to next day. If no time skip to Before you go to end lesson</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400" b="0" i="0" u="none" strike="noStrike" cap="none">
                <a:solidFill>
                  <a:srgbClr val="000000"/>
                </a:solidFill>
                <a:latin typeface="Calibri"/>
                <a:ea typeface="Calibri"/>
                <a:cs typeface="Calibri"/>
                <a:sym typeface="Calibri"/>
              </a:rPr>
              <a:t>Before you go- 3 mins.</a:t>
            </a:r>
            <a:endParaRPr sz="2400" b="0" i="0" u="none" strike="noStrike" cap="none">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Total time- 50 mins.</a:t>
            </a: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75954274b4_0_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10</a:t>
            </a:fld>
            <a:endParaRPr/>
          </a:p>
        </p:txBody>
      </p:sp>
      <p:sp>
        <p:nvSpPr>
          <p:cNvPr id="188" name="Google Shape;188;g75954274b4_0_2"/>
          <p:cNvSpPr txBox="1"/>
          <p:nvPr/>
        </p:nvSpPr>
        <p:spPr>
          <a:xfrm>
            <a:off x="2205535" y="4144388"/>
            <a:ext cx="43476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g75954274b4_0_2"/>
          <p:cNvSpPr txBox="1"/>
          <p:nvPr/>
        </p:nvSpPr>
        <p:spPr>
          <a:xfrm>
            <a:off x="3720645" y="1365505"/>
            <a:ext cx="17028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91" name="Google Shape;191;g75954274b4_0_2"/>
          <p:cNvPicPr preferRelativeResize="0"/>
          <p:nvPr/>
        </p:nvPicPr>
        <p:blipFill rotWithShape="1">
          <a:blip r:embed="rId3">
            <a:alphaModFix/>
          </a:blip>
          <a:srcRect/>
          <a:stretch/>
        </p:blipFill>
        <p:spPr>
          <a:xfrm>
            <a:off x="1760825" y="152400"/>
            <a:ext cx="7230775" cy="6486150"/>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38C9F787-0D72-8643-B893-22B673CC0614}"/>
              </a:ext>
            </a:extLst>
          </p:cNvPr>
          <p:cNvPicPr>
            <a:picLocks noChangeAspect="1"/>
          </p:cNvPicPr>
          <p:nvPr/>
        </p:nvPicPr>
        <p:blipFill>
          <a:blip r:embed="rId4"/>
          <a:stretch>
            <a:fillRect/>
          </a:stretch>
        </p:blipFill>
        <p:spPr>
          <a:xfrm>
            <a:off x="0" y="0"/>
            <a:ext cx="1600200" cy="12700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11</a:t>
            </a:fld>
            <a:endParaRPr/>
          </a:p>
        </p:txBody>
      </p:sp>
      <p:sp>
        <p:nvSpPr>
          <p:cNvPr id="198" name="Google Shape;198;p15"/>
          <p:cNvSpPr txBox="1">
            <a:spLocks noGrp="1"/>
          </p:cNvSpPr>
          <p:nvPr>
            <p:ph type="title"/>
          </p:nvPr>
        </p:nvSpPr>
        <p:spPr>
          <a:xfrm>
            <a:off x="0" y="0"/>
            <a:ext cx="9144000" cy="1079278"/>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4400"/>
              <a:buFont typeface="Calibri"/>
              <a:buNone/>
            </a:pPr>
            <a:r>
              <a:rPr lang="en-US" sz="3959" b="1"/>
              <a:t>Station 3: Videos </a:t>
            </a:r>
            <a:endParaRPr sz="3959"/>
          </a:p>
        </p:txBody>
      </p:sp>
      <p:sp>
        <p:nvSpPr>
          <p:cNvPr id="199" name="Google Shape;199;p15"/>
          <p:cNvSpPr txBox="1"/>
          <p:nvPr/>
        </p:nvSpPr>
        <p:spPr>
          <a:xfrm>
            <a:off x="2008157" y="1365505"/>
            <a:ext cx="512768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1" name="Google Shape;201;p15"/>
          <p:cNvPicPr preferRelativeResize="0"/>
          <p:nvPr/>
        </p:nvPicPr>
        <p:blipFill rotWithShape="1">
          <a:blip r:embed="rId3">
            <a:alphaModFix/>
          </a:blip>
          <a:srcRect/>
          <a:stretch/>
        </p:blipFill>
        <p:spPr>
          <a:xfrm>
            <a:off x="1192950" y="1611732"/>
            <a:ext cx="6758093" cy="4378268"/>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4668DEF3-6EA7-454C-BFD5-B186E3DCEE3F}"/>
              </a:ext>
            </a:extLst>
          </p:cNvPr>
          <p:cNvPicPr>
            <a:picLocks noChangeAspect="1"/>
          </p:cNvPicPr>
          <p:nvPr/>
        </p:nvPicPr>
        <p:blipFill>
          <a:blip r:embed="rId4"/>
          <a:stretch>
            <a:fillRect/>
          </a:stretch>
        </p:blipFill>
        <p:spPr>
          <a:xfrm>
            <a:off x="114300" y="0"/>
            <a:ext cx="1600200" cy="1270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75954274b4_0_1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12</a:t>
            </a:fld>
            <a:endParaRPr/>
          </a:p>
        </p:txBody>
      </p:sp>
      <p:sp>
        <p:nvSpPr>
          <p:cNvPr id="208" name="Google Shape;208;g75954274b4_0_11"/>
          <p:cNvSpPr txBox="1"/>
          <p:nvPr/>
        </p:nvSpPr>
        <p:spPr>
          <a:xfrm>
            <a:off x="2205535" y="4144388"/>
            <a:ext cx="43476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g75954274b4_0_11"/>
          <p:cNvSpPr txBox="1"/>
          <p:nvPr/>
        </p:nvSpPr>
        <p:spPr>
          <a:xfrm>
            <a:off x="3720645" y="1365505"/>
            <a:ext cx="1702800" cy="246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11" name="Google Shape;211;g75954274b4_0_11"/>
          <p:cNvPicPr preferRelativeResize="0"/>
          <p:nvPr/>
        </p:nvPicPr>
        <p:blipFill rotWithShape="1">
          <a:blip r:embed="rId3">
            <a:alphaModFix/>
          </a:blip>
          <a:srcRect/>
          <a:stretch/>
        </p:blipFill>
        <p:spPr>
          <a:xfrm>
            <a:off x="2416980" y="152400"/>
            <a:ext cx="5771040" cy="6705600"/>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2A0FBA80-B1C3-FF4F-964D-A56CB153CE32}"/>
              </a:ext>
            </a:extLst>
          </p:cNvPr>
          <p:cNvPicPr>
            <a:picLocks noChangeAspect="1"/>
          </p:cNvPicPr>
          <p:nvPr/>
        </p:nvPicPr>
        <p:blipFill>
          <a:blip r:embed="rId4"/>
          <a:stretch>
            <a:fillRect/>
          </a:stretch>
        </p:blipFill>
        <p:spPr>
          <a:xfrm>
            <a:off x="155880" y="0"/>
            <a:ext cx="1600200" cy="1270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13</a:t>
            </a:fld>
            <a:endParaRPr/>
          </a:p>
        </p:txBody>
      </p:sp>
      <p:sp>
        <p:nvSpPr>
          <p:cNvPr id="218" name="Google Shape;218;p16"/>
          <p:cNvSpPr txBox="1"/>
          <p:nvPr/>
        </p:nvSpPr>
        <p:spPr>
          <a:xfrm>
            <a:off x="-1" y="-9"/>
            <a:ext cx="9144000" cy="1079400"/>
          </a:xfrm>
          <a:prstGeom prst="rect">
            <a:avLst/>
          </a:prstGeom>
          <a:noFill/>
          <a:ln>
            <a:noFill/>
          </a:ln>
        </p:spPr>
        <p:txBody>
          <a:bodyPr spcFirstLastPara="1" wrap="square" lIns="91425" tIns="45700" rIns="91425" bIns="45700" anchor="ctr" anchorCtr="0">
            <a:normAutofit/>
          </a:bodyPr>
          <a:lstStyle/>
          <a:p>
            <a:pPr marL="0" marR="0" lvl="0" indent="0" algn="ctr" rtl="0">
              <a:lnSpc>
                <a:spcPct val="80000"/>
              </a:lnSpc>
              <a:spcBef>
                <a:spcPts val="0"/>
              </a:spcBef>
              <a:spcAft>
                <a:spcPts val="0"/>
              </a:spcAft>
              <a:buClr>
                <a:schemeClr val="dk1"/>
              </a:buClr>
              <a:buSzPts val="4400"/>
              <a:buFont typeface="Calibri"/>
              <a:buNone/>
            </a:pPr>
            <a:r>
              <a:rPr lang="en-US" sz="3740" b="1" i="0" u="none" strike="noStrike" cap="none">
                <a:solidFill>
                  <a:schemeClr val="dk1"/>
                </a:solidFill>
                <a:latin typeface="Calibri"/>
                <a:ea typeface="Calibri"/>
                <a:cs typeface="Calibri"/>
                <a:sym typeface="Calibri"/>
              </a:rPr>
              <a:t>Station 4: Microscopes</a:t>
            </a:r>
            <a:endParaRPr sz="3740" b="0" i="0" u="none" strike="noStrike" cap="none">
              <a:solidFill>
                <a:schemeClr val="dk1"/>
              </a:solidFill>
              <a:latin typeface="Calibri"/>
              <a:ea typeface="Calibri"/>
              <a:cs typeface="Calibri"/>
              <a:sym typeface="Calibri"/>
            </a:endParaRPr>
          </a:p>
        </p:txBody>
      </p:sp>
      <p:sp>
        <p:nvSpPr>
          <p:cNvPr id="219" name="Google Shape;219;p16"/>
          <p:cNvSpPr txBox="1"/>
          <p:nvPr/>
        </p:nvSpPr>
        <p:spPr>
          <a:xfrm>
            <a:off x="2008157" y="1576587"/>
            <a:ext cx="5127686"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1" name="Google Shape;221;p16"/>
          <p:cNvPicPr preferRelativeResize="0"/>
          <p:nvPr/>
        </p:nvPicPr>
        <p:blipFill rotWithShape="1">
          <a:blip r:embed="rId3">
            <a:alphaModFix/>
          </a:blip>
          <a:srcRect/>
          <a:stretch/>
        </p:blipFill>
        <p:spPr>
          <a:xfrm>
            <a:off x="2008150" y="911301"/>
            <a:ext cx="5568105" cy="5810174"/>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90FA4E84-F1F7-C346-AB80-A63D6C6DB752}"/>
              </a:ext>
            </a:extLst>
          </p:cNvPr>
          <p:cNvPicPr>
            <a:picLocks noChangeAspect="1"/>
          </p:cNvPicPr>
          <p:nvPr/>
        </p:nvPicPr>
        <p:blipFill>
          <a:blip r:embed="rId4"/>
          <a:stretch>
            <a:fillRect/>
          </a:stretch>
        </p:blipFill>
        <p:spPr>
          <a:xfrm>
            <a:off x="97505" y="0"/>
            <a:ext cx="1600200" cy="127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g6bd59bfb5e_0_1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14</a:t>
            </a:fld>
            <a:endParaRPr/>
          </a:p>
        </p:txBody>
      </p:sp>
      <p:sp>
        <p:nvSpPr>
          <p:cNvPr id="228" name="Google Shape;228;g6bd59bfb5e_0_12"/>
          <p:cNvSpPr txBox="1"/>
          <p:nvPr/>
        </p:nvSpPr>
        <p:spPr>
          <a:xfrm>
            <a:off x="-1" y="-9"/>
            <a:ext cx="9144000" cy="1079400"/>
          </a:xfrm>
          <a:prstGeom prst="rect">
            <a:avLst/>
          </a:prstGeom>
          <a:no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4400"/>
              <a:buFont typeface="Calibri"/>
              <a:buNone/>
            </a:pPr>
            <a:r>
              <a:rPr lang="en-US" sz="3740" b="1" i="0" u="none" strike="noStrike" cap="none">
                <a:solidFill>
                  <a:schemeClr val="dk1"/>
                </a:solidFill>
                <a:latin typeface="Calibri"/>
                <a:ea typeface="Calibri"/>
                <a:cs typeface="Calibri"/>
                <a:sym typeface="Calibri"/>
              </a:rPr>
              <a:t>Station 4: Microscopes</a:t>
            </a:r>
            <a:endParaRPr sz="3740" b="0" i="0" u="none" strike="noStrike" cap="none">
              <a:solidFill>
                <a:schemeClr val="dk1"/>
              </a:solidFill>
              <a:latin typeface="Calibri"/>
              <a:ea typeface="Calibri"/>
              <a:cs typeface="Calibri"/>
              <a:sym typeface="Calibri"/>
            </a:endParaRPr>
          </a:p>
        </p:txBody>
      </p:sp>
      <p:sp>
        <p:nvSpPr>
          <p:cNvPr id="229" name="Google Shape;229;g6bd59bfb5e_0_12"/>
          <p:cNvSpPr txBox="1"/>
          <p:nvPr/>
        </p:nvSpPr>
        <p:spPr>
          <a:xfrm>
            <a:off x="2008157" y="1576587"/>
            <a:ext cx="51276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31" name="Google Shape;231;g6bd59bfb5e_0_12"/>
          <p:cNvPicPr preferRelativeResize="0"/>
          <p:nvPr/>
        </p:nvPicPr>
        <p:blipFill rotWithShape="1">
          <a:blip r:embed="rId3">
            <a:alphaModFix/>
          </a:blip>
          <a:srcRect/>
          <a:stretch/>
        </p:blipFill>
        <p:spPr>
          <a:xfrm>
            <a:off x="2380150" y="859175"/>
            <a:ext cx="4521525" cy="5862301"/>
          </a:xfrm>
          <a:prstGeom prst="rect">
            <a:avLst/>
          </a:prstGeom>
          <a:noFill/>
          <a:ln>
            <a:noFill/>
          </a:ln>
        </p:spPr>
      </p:pic>
      <p:pic>
        <p:nvPicPr>
          <p:cNvPr id="3" name="Picture 2">
            <a:extLst>
              <a:ext uri="{FF2B5EF4-FFF2-40B4-BE49-F238E27FC236}">
                <a16:creationId xmlns:a16="http://schemas.microsoft.com/office/drawing/2014/main" id="{D13D0080-F594-F94D-8B20-AD2C478FDF8E}"/>
              </a:ext>
            </a:extLst>
          </p:cNvPr>
          <p:cNvPicPr>
            <a:picLocks noChangeAspect="1"/>
          </p:cNvPicPr>
          <p:nvPr/>
        </p:nvPicPr>
        <p:blipFill>
          <a:blip r:embed="rId4"/>
          <a:stretch>
            <a:fillRect/>
          </a:stretch>
        </p:blipFill>
        <p:spPr>
          <a:xfrm>
            <a:off x="137826" y="0"/>
            <a:ext cx="1600200" cy="127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6bd59bfb5e_0_31"/>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15</a:t>
            </a:fld>
            <a:endParaRPr/>
          </a:p>
        </p:txBody>
      </p:sp>
      <p:sp>
        <p:nvSpPr>
          <p:cNvPr id="238" name="Google Shape;238;g6bd59bfb5e_0_31"/>
          <p:cNvSpPr txBox="1"/>
          <p:nvPr/>
        </p:nvSpPr>
        <p:spPr>
          <a:xfrm>
            <a:off x="-1" y="-9"/>
            <a:ext cx="9144000" cy="1079400"/>
          </a:xfrm>
          <a:prstGeom prst="rect">
            <a:avLst/>
          </a:prstGeom>
          <a:no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None/>
            </a:pPr>
            <a:r>
              <a:rPr lang="en-US" sz="3740" b="1" i="0" u="none" strike="noStrike" cap="none">
                <a:solidFill>
                  <a:schemeClr val="dk1"/>
                </a:solidFill>
                <a:latin typeface="Calibri"/>
                <a:ea typeface="Calibri"/>
                <a:cs typeface="Calibri"/>
                <a:sym typeface="Calibri"/>
              </a:rPr>
              <a:t>Station 5: Producer, </a:t>
            </a:r>
            <a:endParaRPr/>
          </a:p>
          <a:p>
            <a:pPr marL="0" marR="0" lvl="0" indent="0" algn="ctr" rtl="0">
              <a:lnSpc>
                <a:spcPct val="80000"/>
              </a:lnSpc>
              <a:spcBef>
                <a:spcPts val="0"/>
              </a:spcBef>
              <a:spcAft>
                <a:spcPts val="0"/>
              </a:spcAft>
              <a:buNone/>
            </a:pPr>
            <a:r>
              <a:rPr lang="en-US" sz="3740" b="1" i="0" u="none" strike="noStrike" cap="none">
                <a:solidFill>
                  <a:schemeClr val="dk1"/>
                </a:solidFill>
                <a:latin typeface="Calibri"/>
                <a:ea typeface="Calibri"/>
                <a:cs typeface="Calibri"/>
                <a:sym typeface="Calibri"/>
              </a:rPr>
              <a:t>Consumer, Decomposer</a:t>
            </a:r>
            <a:endParaRPr sz="3740" b="0" i="0" u="none" strike="noStrike" cap="none">
              <a:solidFill>
                <a:schemeClr val="dk1"/>
              </a:solidFill>
              <a:latin typeface="Calibri"/>
              <a:ea typeface="Calibri"/>
              <a:cs typeface="Calibri"/>
              <a:sym typeface="Calibri"/>
            </a:endParaRPr>
          </a:p>
        </p:txBody>
      </p:sp>
      <p:sp>
        <p:nvSpPr>
          <p:cNvPr id="239" name="Google Shape;239;g6bd59bfb5e_0_31"/>
          <p:cNvSpPr txBox="1"/>
          <p:nvPr/>
        </p:nvSpPr>
        <p:spPr>
          <a:xfrm>
            <a:off x="2008157" y="1576587"/>
            <a:ext cx="51276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1" name="Google Shape;241;g6bd59bfb5e_0_31"/>
          <p:cNvPicPr preferRelativeResize="0"/>
          <p:nvPr/>
        </p:nvPicPr>
        <p:blipFill rotWithShape="1">
          <a:blip r:embed="rId3">
            <a:alphaModFix/>
          </a:blip>
          <a:srcRect/>
          <a:stretch/>
        </p:blipFill>
        <p:spPr>
          <a:xfrm>
            <a:off x="2578258" y="1079390"/>
            <a:ext cx="4896161" cy="5778609"/>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1CF737B6-6AE1-3E4F-92D0-07EA2E7426FA}"/>
              </a:ext>
            </a:extLst>
          </p:cNvPr>
          <p:cNvPicPr>
            <a:picLocks noChangeAspect="1"/>
          </p:cNvPicPr>
          <p:nvPr/>
        </p:nvPicPr>
        <p:blipFill>
          <a:blip r:embed="rId4"/>
          <a:stretch>
            <a:fillRect/>
          </a:stretch>
        </p:blipFill>
        <p:spPr>
          <a:xfrm>
            <a:off x="69381" y="0"/>
            <a:ext cx="1600200" cy="1270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g6bd59bfb5e_0_22"/>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16</a:t>
            </a:fld>
            <a:endParaRPr/>
          </a:p>
        </p:txBody>
      </p:sp>
      <p:sp>
        <p:nvSpPr>
          <p:cNvPr id="248" name="Google Shape;248;g6bd59bfb5e_0_22"/>
          <p:cNvSpPr txBox="1"/>
          <p:nvPr/>
        </p:nvSpPr>
        <p:spPr>
          <a:xfrm>
            <a:off x="-43" y="224526"/>
            <a:ext cx="9144000" cy="1079400"/>
          </a:xfrm>
          <a:prstGeom prst="rect">
            <a:avLst/>
          </a:prstGeom>
          <a:noFill/>
          <a:ln>
            <a:noFill/>
          </a:ln>
        </p:spPr>
        <p:txBody>
          <a:bodyPr spcFirstLastPara="1" wrap="square" lIns="91425" tIns="45700" rIns="91425" bIns="45700" anchor="ctr" anchorCtr="0">
            <a:noAutofit/>
          </a:bodyPr>
          <a:lstStyle/>
          <a:p>
            <a:pPr marL="0" marR="0" lvl="0" indent="0" algn="ctr" rtl="0">
              <a:lnSpc>
                <a:spcPct val="80000"/>
              </a:lnSpc>
              <a:spcBef>
                <a:spcPts val="0"/>
              </a:spcBef>
              <a:spcAft>
                <a:spcPts val="0"/>
              </a:spcAft>
              <a:buClr>
                <a:schemeClr val="dk1"/>
              </a:buClr>
              <a:buSzPts val="4400"/>
              <a:buFont typeface="Calibri"/>
              <a:buNone/>
            </a:pPr>
            <a:r>
              <a:rPr lang="en-US" sz="3740" b="1" i="0" u="none" strike="noStrike" cap="none">
                <a:solidFill>
                  <a:schemeClr val="dk1"/>
                </a:solidFill>
                <a:latin typeface="Calibri"/>
                <a:ea typeface="Calibri"/>
                <a:cs typeface="Calibri"/>
                <a:sym typeface="Calibri"/>
              </a:rPr>
              <a:t>Station 5: Producer, </a:t>
            </a:r>
            <a:endParaRPr/>
          </a:p>
          <a:p>
            <a:pPr marL="0" marR="0" lvl="0" indent="0" algn="ctr" rtl="0">
              <a:lnSpc>
                <a:spcPct val="80000"/>
              </a:lnSpc>
              <a:spcBef>
                <a:spcPts val="0"/>
              </a:spcBef>
              <a:spcAft>
                <a:spcPts val="0"/>
              </a:spcAft>
              <a:buClr>
                <a:schemeClr val="dk1"/>
              </a:buClr>
              <a:buSzPts val="4400"/>
              <a:buFont typeface="Calibri"/>
              <a:buNone/>
            </a:pPr>
            <a:r>
              <a:rPr lang="en-US" sz="3740" b="1" i="0" u="none" strike="noStrike" cap="none">
                <a:solidFill>
                  <a:schemeClr val="dk1"/>
                </a:solidFill>
                <a:latin typeface="Calibri"/>
                <a:ea typeface="Calibri"/>
                <a:cs typeface="Calibri"/>
                <a:sym typeface="Calibri"/>
              </a:rPr>
              <a:t>Consumer, Decomposer</a:t>
            </a:r>
            <a:endParaRPr sz="3740" b="0" i="0" u="none" strike="noStrike" cap="none">
              <a:solidFill>
                <a:schemeClr val="dk1"/>
              </a:solidFill>
              <a:latin typeface="Calibri"/>
              <a:ea typeface="Calibri"/>
              <a:cs typeface="Calibri"/>
              <a:sym typeface="Calibri"/>
            </a:endParaRPr>
          </a:p>
        </p:txBody>
      </p:sp>
      <p:sp>
        <p:nvSpPr>
          <p:cNvPr id="249" name="Google Shape;249;g6bd59bfb5e_0_22"/>
          <p:cNvSpPr txBox="1"/>
          <p:nvPr/>
        </p:nvSpPr>
        <p:spPr>
          <a:xfrm>
            <a:off x="2008157" y="1576587"/>
            <a:ext cx="51276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51" name="Google Shape;251;g6bd59bfb5e_0_22"/>
          <p:cNvPicPr preferRelativeResize="0"/>
          <p:nvPr/>
        </p:nvPicPr>
        <p:blipFill rotWithShape="1">
          <a:blip r:embed="rId3">
            <a:alphaModFix/>
          </a:blip>
          <a:srcRect/>
          <a:stretch/>
        </p:blipFill>
        <p:spPr>
          <a:xfrm>
            <a:off x="1746910" y="1884387"/>
            <a:ext cx="5650093" cy="3041236"/>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6FC28EBD-38E2-414A-803E-4D37B49B8567}"/>
              </a:ext>
            </a:extLst>
          </p:cNvPr>
          <p:cNvPicPr>
            <a:picLocks noChangeAspect="1"/>
          </p:cNvPicPr>
          <p:nvPr/>
        </p:nvPicPr>
        <p:blipFill>
          <a:blip r:embed="rId4"/>
          <a:stretch>
            <a:fillRect/>
          </a:stretch>
        </p:blipFill>
        <p:spPr>
          <a:xfrm>
            <a:off x="146710" y="11243"/>
            <a:ext cx="1600200" cy="12700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1940690" y="747730"/>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BEFORE YOU GO</a:t>
            </a:r>
            <a:endParaRPr/>
          </a:p>
        </p:txBody>
      </p:sp>
      <p:sp>
        <p:nvSpPr>
          <p:cNvPr id="284" name="Google Shape;284;p34"/>
          <p:cNvSpPr txBox="1">
            <a:spLocks noGrp="1"/>
          </p:cNvSpPr>
          <p:nvPr>
            <p:ph type="body" idx="1"/>
          </p:nvPr>
        </p:nvSpPr>
        <p:spPr>
          <a:xfrm>
            <a:off x="3968873" y="1876631"/>
            <a:ext cx="4717927" cy="45259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640"/>
              </a:spcBef>
              <a:spcAft>
                <a:spcPts val="0"/>
              </a:spcAft>
              <a:buClr>
                <a:srgbClr val="366092"/>
              </a:buClr>
              <a:buSzPts val="3200"/>
              <a:buNone/>
            </a:pPr>
            <a:r>
              <a:rPr lang="en-US"/>
              <a:t>Reflect on what we learned today from the evidence. What do we still not know?</a:t>
            </a:r>
            <a:endParaRPr/>
          </a:p>
          <a:p>
            <a:pPr marL="0" lvl="0" indent="0" algn="l" rtl="0">
              <a:lnSpc>
                <a:spcPct val="100000"/>
              </a:lnSpc>
              <a:spcBef>
                <a:spcPts val="640"/>
              </a:spcBef>
              <a:spcAft>
                <a:spcPts val="0"/>
              </a:spcAft>
              <a:buClr>
                <a:srgbClr val="366092"/>
              </a:buClr>
              <a:buSzPts val="3200"/>
              <a:buNone/>
            </a:pPr>
            <a:endParaRPr u="sng"/>
          </a:p>
          <a:p>
            <a:pPr marL="0" lvl="0" indent="0" algn="l" rtl="0">
              <a:lnSpc>
                <a:spcPct val="100000"/>
              </a:lnSpc>
              <a:spcBef>
                <a:spcPts val="640"/>
              </a:spcBef>
              <a:spcAft>
                <a:spcPts val="0"/>
              </a:spcAft>
              <a:buClr>
                <a:srgbClr val="366092"/>
              </a:buClr>
              <a:buSzPts val="3200"/>
              <a:buNone/>
            </a:pPr>
            <a:endParaRPr u="sng"/>
          </a:p>
        </p:txBody>
      </p:sp>
      <p:sp>
        <p:nvSpPr>
          <p:cNvPr id="285" name="Google Shape;285;p3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17</a:t>
            </a:fld>
            <a:endParaRPr/>
          </a:p>
        </p:txBody>
      </p:sp>
      <p:sp>
        <p:nvSpPr>
          <p:cNvPr id="286" name="Google Shape;286;p34"/>
          <p:cNvSpPr/>
          <p:nvPr/>
        </p:nvSpPr>
        <p:spPr>
          <a:xfrm>
            <a:off x="228600" y="747730"/>
            <a:ext cx="3298371" cy="5411994"/>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Answer the </a:t>
            </a:r>
            <a:r>
              <a:rPr lang="en-US" sz="2800" b="1" i="0" u="sng" strike="noStrike" cap="none">
                <a:solidFill>
                  <a:schemeClr val="lt1"/>
                </a:solidFill>
                <a:latin typeface="Calibri"/>
                <a:ea typeface="Calibri"/>
                <a:cs typeface="Calibri"/>
                <a:sym typeface="Calibri"/>
              </a:rPr>
              <a:t>BEFORE YOU GO </a:t>
            </a:r>
            <a:r>
              <a:rPr lang="en-US" sz="2800" b="0" i="0" u="none" strike="noStrike" cap="none">
                <a:solidFill>
                  <a:schemeClr val="lt1"/>
                </a:solidFill>
                <a:latin typeface="Calibri"/>
                <a:ea typeface="Calibri"/>
                <a:cs typeface="Calibri"/>
                <a:sym typeface="Calibri"/>
              </a:rPr>
              <a:t> question on your handout.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2800"/>
              <a:buFont typeface="Noto Sans Symbols"/>
              <a:buNone/>
            </a:pPr>
            <a:endParaRPr sz="2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g6bdc9461a3_0_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n-US" sz="7200"/>
              <a:t>Stations</a:t>
            </a:r>
            <a:endParaRPr sz="7200"/>
          </a:p>
        </p:txBody>
      </p:sp>
      <p:sp>
        <p:nvSpPr>
          <p:cNvPr id="258" name="Google Shape;258;g6bdc9461a3_0_8"/>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18</a:t>
            </a:fld>
            <a:endParaRPr/>
          </a:p>
        </p:txBody>
      </p:sp>
      <p:pic>
        <p:nvPicPr>
          <p:cNvPr id="259" name="Google Shape;259;g6bdc9461a3_0_8"/>
          <p:cNvPicPr preferRelativeResize="0"/>
          <p:nvPr/>
        </p:nvPicPr>
        <p:blipFill rotWithShape="1">
          <a:blip r:embed="rId3">
            <a:alphaModFix/>
          </a:blip>
          <a:srcRect/>
          <a:stretch/>
        </p:blipFill>
        <p:spPr>
          <a:xfrm>
            <a:off x="1078800" y="1864750"/>
            <a:ext cx="6837600" cy="3344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6b205a6bff_0_456"/>
          <p:cNvSpPr txBox="1"/>
          <p:nvPr/>
        </p:nvSpPr>
        <p:spPr>
          <a:xfrm>
            <a:off x="2229394" y="302779"/>
            <a:ext cx="5145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chemeClr val="dk2"/>
                </a:solidFill>
                <a:latin typeface="Calibri"/>
                <a:ea typeface="Calibri"/>
                <a:cs typeface="Calibri"/>
                <a:sym typeface="Calibri"/>
              </a:rPr>
              <a:t>Group Discussion</a:t>
            </a:r>
            <a:endParaRPr sz="5400" b="1" i="0" u="none" strike="noStrike" cap="none">
              <a:solidFill>
                <a:schemeClr val="dk2"/>
              </a:solidFill>
              <a:latin typeface="Calibri"/>
              <a:ea typeface="Calibri"/>
              <a:cs typeface="Calibri"/>
              <a:sym typeface="Calibri"/>
            </a:endParaRPr>
          </a:p>
        </p:txBody>
      </p:sp>
      <p:sp>
        <p:nvSpPr>
          <p:cNvPr id="266" name="Google Shape;266;g6b205a6bff_0_456"/>
          <p:cNvSpPr txBox="1"/>
          <p:nvPr/>
        </p:nvSpPr>
        <p:spPr>
          <a:xfrm>
            <a:off x="0" y="1809175"/>
            <a:ext cx="8220000" cy="3503489"/>
          </a:xfrm>
          <a:prstGeom prst="rect">
            <a:avLst/>
          </a:prstGeom>
          <a:noFill/>
          <a:ln>
            <a:noFill/>
          </a:ln>
        </p:spPr>
        <p:txBody>
          <a:bodyPr spcFirstLastPara="1" wrap="square" lIns="91425" tIns="45700" rIns="91425" bIns="45700" anchor="t" anchorCtr="0">
            <a:noAutofit/>
          </a:bodyPr>
          <a:lstStyle/>
          <a:p>
            <a:pPr marL="571500" marR="0" lvl="0" indent="-571500" algn="l" rtl="0">
              <a:lnSpc>
                <a:spcPct val="100000"/>
              </a:lnSpc>
              <a:spcBef>
                <a:spcPts val="0"/>
              </a:spcBef>
              <a:spcAft>
                <a:spcPts val="0"/>
              </a:spcAft>
              <a:buClr>
                <a:schemeClr val="dk1"/>
              </a:buClr>
              <a:buSzPts val="3600"/>
              <a:buFont typeface="Arial"/>
              <a:buChar char="•"/>
            </a:pPr>
            <a:r>
              <a:rPr lang="en-US" sz="3600" b="0" i="0" u="none" strike="noStrike" cap="none">
                <a:solidFill>
                  <a:schemeClr val="dk1"/>
                </a:solidFill>
                <a:latin typeface="Calibri"/>
                <a:ea typeface="Calibri"/>
                <a:cs typeface="Calibri"/>
                <a:sym typeface="Calibri"/>
              </a:rPr>
              <a:t>What </a:t>
            </a:r>
            <a:r>
              <a:rPr lang="en-US" sz="3600" b="0" i="0" u="none" strike="noStrike" cap="none">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2"/>
                  </a:ext>
                </a:extLst>
              </a:rPr>
              <a:t>did we learn from the evidence?</a:t>
            </a:r>
            <a:endParaRPr sz="1400" b="0" i="0" u="none" strike="noStrike" cap="none">
              <a:solidFill>
                <a:schemeClr val="dk1"/>
              </a:solidFill>
              <a:latin typeface="Arial"/>
              <a:ea typeface="Arial"/>
              <a:cs typeface="Arial"/>
              <a:sym typeface="Arial"/>
            </a:endParaRPr>
          </a:p>
          <a:p>
            <a:pPr marL="571500" marR="0" lvl="0" indent="-571500" algn="l" rtl="0">
              <a:lnSpc>
                <a:spcPct val="100000"/>
              </a:lnSpc>
              <a:spcBef>
                <a:spcPts val="1200"/>
              </a:spcBef>
              <a:spcAft>
                <a:spcPts val="0"/>
              </a:spcAft>
              <a:buClr>
                <a:schemeClr val="dk1"/>
              </a:buClr>
              <a:buSzPts val="3600"/>
              <a:buFont typeface="Arial"/>
              <a:buChar char="•"/>
            </a:pPr>
            <a:r>
              <a:rPr lang="en-US" sz="3600" b="0" i="0" u="none" strike="noStrike" cap="none">
                <a:solidFill>
                  <a:schemeClr val="dk1"/>
                </a:solidFill>
                <a:latin typeface="Calibri"/>
                <a:ea typeface="Calibri"/>
                <a:cs typeface="Calibri"/>
                <a:sym typeface="Calibri"/>
              </a:rPr>
              <a:t>How should we change our model given the new evidence? Why?</a:t>
            </a:r>
            <a:endParaRPr sz="3600" b="0" i="0" u="none" strike="noStrike" cap="none">
              <a:solidFill>
                <a:schemeClr val="dk1"/>
              </a:solidFill>
              <a:latin typeface="Calibri"/>
              <a:ea typeface="Calibri"/>
              <a:cs typeface="Calibri"/>
              <a:sym typeface="Calibri"/>
            </a:endParaRPr>
          </a:p>
          <a:p>
            <a:pPr marL="571500" marR="0" lvl="0" indent="-571500" algn="l" rtl="0">
              <a:lnSpc>
                <a:spcPct val="100000"/>
              </a:lnSpc>
              <a:spcBef>
                <a:spcPts val="1200"/>
              </a:spcBef>
              <a:spcAft>
                <a:spcPts val="0"/>
              </a:spcAft>
              <a:buClr>
                <a:schemeClr val="dk1"/>
              </a:buClr>
              <a:buSzPts val="3600"/>
              <a:buFont typeface="Arial"/>
              <a:buChar char="•"/>
            </a:pPr>
            <a:r>
              <a:rPr lang="en-US" sz="3600" b="0" i="0" u="none" strike="noStrike" cap="none">
                <a:solidFill>
                  <a:schemeClr val="dk1"/>
                </a:solidFill>
                <a:latin typeface="Calibri"/>
                <a:ea typeface="Calibri"/>
                <a:cs typeface="Calibri"/>
                <a:sym typeface="Calibri"/>
              </a:rPr>
              <a:t>What pieces of evidence should we add to the library in MEME? Why?</a:t>
            </a:r>
            <a:endParaRPr sz="1400" b="0" i="0" u="none" strike="noStrike" cap="none">
              <a:solidFill>
                <a:srgbClr val="000000"/>
              </a:solidFill>
              <a:latin typeface="Arial"/>
              <a:ea typeface="Arial"/>
              <a:cs typeface="Arial"/>
              <a:sym typeface="Arial"/>
            </a:endParaRPr>
          </a:p>
          <a:p>
            <a:pPr marL="0" marR="0" lvl="3" indent="0" algn="l" rtl="0">
              <a:lnSpc>
                <a:spcPct val="100000"/>
              </a:lnSpc>
              <a:spcBef>
                <a:spcPts val="120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a:p>
            <a:pPr marL="0" marR="0" lvl="0" indent="0" algn="l" rtl="0">
              <a:lnSpc>
                <a:spcPct val="100000"/>
              </a:lnSpc>
              <a:spcBef>
                <a:spcPts val="1200"/>
              </a:spcBef>
              <a:spcAft>
                <a:spcPts val="0"/>
              </a:spcAft>
              <a:buClr>
                <a:srgbClr val="000000"/>
              </a:buClr>
              <a:buSzPts val="3600"/>
              <a:buFont typeface="Arial"/>
              <a:buNone/>
            </a:pPr>
            <a:endParaRPr sz="3600" b="0" i="0" u="none" strike="noStrike" cap="none">
              <a:solidFill>
                <a:srgbClr val="000000"/>
              </a:solidFill>
              <a:latin typeface="Calibri"/>
              <a:ea typeface="Calibri"/>
              <a:cs typeface="Calibri"/>
              <a:sym typeface="Calibri"/>
            </a:endParaRPr>
          </a:p>
        </p:txBody>
      </p:sp>
      <p:sp>
        <p:nvSpPr>
          <p:cNvPr id="267" name="Google Shape;267;g6b205a6bff_0_456"/>
          <p:cNvSpPr txBox="1">
            <a:spLocks noGrp="1"/>
          </p:cNvSpPr>
          <p:nvPr>
            <p:ph type="sldNum" idx="12"/>
          </p:nvPr>
        </p:nvSpPr>
        <p:spPr>
          <a:xfrm>
            <a:off x="6680416" y="64839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19</a:t>
            </a:fld>
            <a:endParaRPr/>
          </a:p>
        </p:txBody>
      </p:sp>
      <p:pic>
        <p:nvPicPr>
          <p:cNvPr id="3" name="Picture 2" descr="A picture containing clipart&#10;&#10;Description automatically generated">
            <a:extLst>
              <a:ext uri="{FF2B5EF4-FFF2-40B4-BE49-F238E27FC236}">
                <a16:creationId xmlns:a16="http://schemas.microsoft.com/office/drawing/2014/main" id="{AD2F4BA3-22FF-A84D-8BCB-834B3762807B}"/>
              </a:ext>
            </a:extLst>
          </p:cNvPr>
          <p:cNvPicPr>
            <a:picLocks noChangeAspect="1"/>
          </p:cNvPicPr>
          <p:nvPr/>
        </p:nvPicPr>
        <p:blipFill>
          <a:blip r:embed="rId3"/>
          <a:stretch>
            <a:fillRect/>
          </a:stretch>
        </p:blipFill>
        <p:spPr>
          <a:xfrm>
            <a:off x="0" y="0"/>
            <a:ext cx="1879600" cy="10795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6000"/>
              <a:buFont typeface="Calibri"/>
              <a:buNone/>
            </a:pPr>
            <a:r>
              <a:rPr lang="en-US" sz="6000"/>
              <a:t>LESSON 3 - DAY 1</a:t>
            </a:r>
            <a:endParaRPr/>
          </a:p>
        </p:txBody>
      </p:sp>
      <p:sp>
        <p:nvSpPr>
          <p:cNvPr id="96" name="Google Shape;9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6"/>
          <p:cNvSpPr txBox="1"/>
          <p:nvPr/>
        </p:nvSpPr>
        <p:spPr>
          <a:xfrm>
            <a:off x="2251145" y="370925"/>
            <a:ext cx="4815300"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Class Discussion</a:t>
            </a:r>
            <a:endParaRPr sz="4400" b="0" i="0" u="none" strike="noStrike" cap="none">
              <a:solidFill>
                <a:srgbClr val="FF0000"/>
              </a:solidFill>
              <a:latin typeface="Stardos Stencil"/>
              <a:ea typeface="Stardos Stencil"/>
              <a:cs typeface="Stardos Stencil"/>
              <a:sym typeface="Stardos Stencil"/>
            </a:endParaRPr>
          </a:p>
        </p:txBody>
      </p:sp>
      <p:sp>
        <p:nvSpPr>
          <p:cNvPr id="275" name="Google Shape;275;p6"/>
          <p:cNvSpPr txBox="1"/>
          <p:nvPr/>
        </p:nvSpPr>
        <p:spPr>
          <a:xfrm>
            <a:off x="216000" y="1647409"/>
            <a:ext cx="8470800" cy="2616060"/>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chemeClr val="dk1"/>
              </a:buClr>
              <a:buSzPts val="3600"/>
              <a:buFont typeface="Arial"/>
              <a:buChar char="•"/>
            </a:pPr>
            <a:r>
              <a:rPr lang="en-US" sz="3600" b="0" i="0" u="none" strike="noStrike" cap="none">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rPr>
              <a:t>What did we learn from the evidence?</a:t>
            </a:r>
            <a:endParaRPr sz="3600" b="0" i="0" u="none" strike="noStrike" cap="none">
              <a:solidFill>
                <a:schemeClr val="dk1"/>
              </a:solidFill>
              <a:latin typeface="Calibri"/>
              <a:ea typeface="Calibri"/>
              <a:cs typeface="Calibri"/>
              <a:sym typeface="Calibri"/>
            </a:endParaRPr>
          </a:p>
          <a:p>
            <a:pPr marL="457200" marR="0" lvl="0" indent="-457200" algn="l" rtl="0">
              <a:lnSpc>
                <a:spcPct val="100000"/>
              </a:lnSpc>
              <a:spcBef>
                <a:spcPts val="1200"/>
              </a:spcBef>
              <a:spcAft>
                <a:spcPts val="0"/>
              </a:spcAft>
              <a:buClr>
                <a:schemeClr val="dk1"/>
              </a:buClr>
              <a:buSzPts val="3600"/>
              <a:buFont typeface="Calibri"/>
              <a:buChar char="•"/>
            </a:pPr>
            <a:r>
              <a:rPr lang="en-US" sz="3600" b="0" i="0" u="none" strike="noStrike" cap="none">
                <a:solidFill>
                  <a:schemeClr val="dk1"/>
                </a:solidFill>
                <a:latin typeface="Calibri"/>
                <a:ea typeface="Calibri"/>
                <a:cs typeface="Calibri"/>
                <a:sym typeface="Calibri"/>
              </a:rPr>
              <a:t>How should we change our model given the new evidence? Why?</a:t>
            </a:r>
            <a:endParaRPr sz="3600" b="0" i="0" u="none" strike="noStrike" cap="none">
              <a:solidFill>
                <a:schemeClr val="dk1"/>
              </a:solidFill>
              <a:latin typeface="Calibri"/>
              <a:ea typeface="Calibri"/>
              <a:cs typeface="Calibri"/>
              <a:sym typeface="Calibri"/>
            </a:endParaRPr>
          </a:p>
          <a:p>
            <a:pPr marL="457200" marR="0" lvl="0" indent="-457200" algn="l" rtl="0">
              <a:lnSpc>
                <a:spcPct val="100000"/>
              </a:lnSpc>
              <a:spcBef>
                <a:spcPts val="1200"/>
              </a:spcBef>
              <a:spcAft>
                <a:spcPts val="0"/>
              </a:spcAft>
              <a:buClr>
                <a:schemeClr val="dk1"/>
              </a:buClr>
              <a:buSzPts val="3600"/>
              <a:buFont typeface="Calibri"/>
              <a:buChar char="•"/>
            </a:pPr>
            <a:r>
              <a:rPr lang="en-US" sz="3600" b="0" i="0" u="none" strike="noStrike" cap="none">
                <a:solidFill>
                  <a:schemeClr val="dk1"/>
                </a:solidFill>
                <a:latin typeface="Calibri"/>
                <a:ea typeface="Calibri"/>
                <a:cs typeface="Calibri"/>
                <a:sym typeface="Calibri"/>
              </a:rPr>
              <a:t>What pieces of evidence do we want to add to the library in MEME? Why?</a:t>
            </a:r>
            <a:endParaRPr sz="3600" b="0" i="0" u="none" strike="noStrike" cap="none">
              <a:solidFill>
                <a:schemeClr val="dk1"/>
              </a:solidFill>
              <a:latin typeface="Calibri"/>
              <a:ea typeface="Calibri"/>
              <a:cs typeface="Calibri"/>
              <a:sym typeface="Calibri"/>
            </a:endParaRPr>
          </a:p>
          <a:p>
            <a:pPr marL="457200" marR="0" lvl="0" indent="0" algn="l" rtl="0">
              <a:lnSpc>
                <a:spcPct val="100000"/>
              </a:lnSpc>
              <a:spcBef>
                <a:spcPts val="1200"/>
              </a:spcBef>
              <a:spcAft>
                <a:spcPts val="0"/>
              </a:spcAft>
              <a:buClr>
                <a:srgbClr val="000000"/>
              </a:buClr>
              <a:buSzPts val="3600"/>
              <a:buFont typeface="Arial"/>
              <a:buNone/>
            </a:pPr>
            <a:endParaRPr sz="3600" b="0" i="0" u="none" strike="noStrike" cap="none">
              <a:solidFill>
                <a:schemeClr val="dk1"/>
              </a:solidFill>
              <a:latin typeface="Calibri"/>
              <a:ea typeface="Calibri"/>
              <a:cs typeface="Calibri"/>
              <a:sym typeface="Calibri"/>
            </a:endParaRPr>
          </a:p>
        </p:txBody>
      </p:sp>
      <p:sp>
        <p:nvSpPr>
          <p:cNvPr id="276" name="Google Shape;276;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20</a:t>
            </a:fld>
            <a:endParaRPr/>
          </a:p>
        </p:txBody>
      </p:sp>
      <p:pic>
        <p:nvPicPr>
          <p:cNvPr id="3" name="Picture 2" descr="A picture containing text, toy, doll&#10;&#10;Description automatically generated">
            <a:extLst>
              <a:ext uri="{FF2B5EF4-FFF2-40B4-BE49-F238E27FC236}">
                <a16:creationId xmlns:a16="http://schemas.microsoft.com/office/drawing/2014/main" id="{5ADC7DB6-3FC1-FF4A-A936-51371BDA1F38}"/>
              </a:ext>
            </a:extLst>
          </p:cNvPr>
          <p:cNvPicPr>
            <a:picLocks noChangeAspect="1"/>
          </p:cNvPicPr>
          <p:nvPr/>
        </p:nvPicPr>
        <p:blipFill>
          <a:blip r:embed="rId3"/>
          <a:stretch>
            <a:fillRect/>
          </a:stretch>
        </p:blipFill>
        <p:spPr>
          <a:xfrm>
            <a:off x="0" y="0"/>
            <a:ext cx="1558977" cy="155897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
          <p:cNvSpPr txBox="1">
            <a:spLocks noGrp="1"/>
          </p:cNvSpPr>
          <p:nvPr>
            <p:ph type="title"/>
          </p:nvPr>
        </p:nvSpPr>
        <p:spPr>
          <a:xfrm>
            <a:off x="1940690" y="747730"/>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STOP &amp; THINK!</a:t>
            </a:r>
            <a:endParaRPr/>
          </a:p>
        </p:txBody>
      </p:sp>
      <p:sp>
        <p:nvSpPr>
          <p:cNvPr id="103" name="Google Shape;103;p1"/>
          <p:cNvSpPr txBox="1">
            <a:spLocks noGrp="1"/>
          </p:cNvSpPr>
          <p:nvPr>
            <p:ph type="body" idx="1"/>
          </p:nvPr>
        </p:nvSpPr>
        <p:spPr>
          <a:xfrm>
            <a:off x="3968873" y="1876631"/>
            <a:ext cx="4717927" cy="45259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640"/>
              </a:spcBef>
              <a:spcAft>
                <a:spcPts val="0"/>
              </a:spcAft>
              <a:buClr>
                <a:schemeClr val="dk1"/>
              </a:buClr>
              <a:buSzPts val="3200"/>
              <a:buNone/>
            </a:pPr>
            <a:r>
              <a:rPr lang="en-US">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Why do you think the fish are suffocating?</a:t>
            </a:r>
            <a:r>
              <a:rPr lang="en-US"/>
              <a:t> Give reasons to support your answer.</a:t>
            </a:r>
            <a:endParaRPr/>
          </a:p>
        </p:txBody>
      </p:sp>
      <p:sp>
        <p:nvSpPr>
          <p:cNvPr id="104" name="Google Shape;10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a:t>
            </a:fld>
            <a:endParaRPr/>
          </a:p>
        </p:txBody>
      </p:sp>
      <p:sp>
        <p:nvSpPr>
          <p:cNvPr id="105" name="Google Shape;105;p1"/>
          <p:cNvSpPr/>
          <p:nvPr/>
        </p:nvSpPr>
        <p:spPr>
          <a:xfrm>
            <a:off x="228600" y="747730"/>
            <a:ext cx="3298371" cy="5411994"/>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Grab a handout and put your name and information on the top of the first page.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2800"/>
              <a:buFont typeface="Noto Sans Symbols"/>
              <a:buNone/>
            </a:pPr>
            <a:endParaRPr sz="2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Complete the </a:t>
            </a:r>
            <a:r>
              <a:rPr lang="en-US" sz="2800" b="1" i="0" u="sng" strike="noStrike" cap="none">
                <a:solidFill>
                  <a:schemeClr val="lt1"/>
                </a:solidFill>
                <a:latin typeface="Calibri"/>
                <a:ea typeface="Calibri"/>
                <a:cs typeface="Calibri"/>
                <a:sym typeface="Calibri"/>
              </a:rPr>
              <a:t>STOP &amp; THINK! </a:t>
            </a:r>
            <a:r>
              <a:rPr lang="en-US" sz="2800" b="0" i="0" u="none" strike="noStrike" cap="none">
                <a:solidFill>
                  <a:schemeClr val="lt1"/>
                </a:solidFill>
                <a:latin typeface="Calibri"/>
                <a:ea typeface="Calibri"/>
                <a:cs typeface="Calibri"/>
                <a:sym typeface="Calibri"/>
              </a:rPr>
              <a:t>question on the first page</a:t>
            </a:r>
            <a:r>
              <a:rPr lang="en-US" sz="3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p:nvPr/>
        </p:nvSpPr>
        <p:spPr>
          <a:xfrm>
            <a:off x="1693269" y="302779"/>
            <a:ext cx="5145600" cy="9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US" sz="5400" b="1" i="0" u="none" strike="noStrike" cap="none">
                <a:solidFill>
                  <a:schemeClr val="dk2"/>
                </a:solidFill>
                <a:latin typeface="Calibri"/>
                <a:ea typeface="Calibri"/>
                <a:cs typeface="Calibri"/>
                <a:sym typeface="Calibri"/>
              </a:rPr>
              <a:t>Review:</a:t>
            </a:r>
            <a:endParaRPr sz="5400" b="1" i="0" u="none" strike="noStrike" cap="none">
              <a:solidFill>
                <a:schemeClr val="dk2"/>
              </a:solidFill>
              <a:latin typeface="Calibri"/>
              <a:ea typeface="Calibri"/>
              <a:cs typeface="Calibri"/>
              <a:sym typeface="Calibri"/>
            </a:endParaRPr>
          </a:p>
        </p:txBody>
      </p:sp>
      <p:sp>
        <p:nvSpPr>
          <p:cNvPr id="112" name="Google Shape;112;p18"/>
          <p:cNvSpPr txBox="1"/>
          <p:nvPr/>
        </p:nvSpPr>
        <p:spPr>
          <a:xfrm>
            <a:off x="434125" y="1277625"/>
            <a:ext cx="7276200" cy="240061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0" i="0" u="none" strike="noStrike" cap="none" dirty="0">
                <a:solidFill>
                  <a:schemeClr val="dk1"/>
                </a:solidFill>
                <a:latin typeface="Calibri"/>
                <a:ea typeface="Calibri"/>
                <a:cs typeface="Calibri"/>
                <a:sym typeface="Calibri"/>
              </a:rPr>
              <a:t>We figured out:</a:t>
            </a:r>
            <a:endParaRPr sz="1400" b="0" i="0" u="none" strike="noStrike" cap="none" dirty="0">
              <a:solidFill>
                <a:srgbClr val="000000"/>
              </a:solidFill>
              <a:latin typeface="Arial"/>
              <a:ea typeface="Arial"/>
              <a:cs typeface="Arial"/>
              <a:sym typeface="Arial"/>
            </a:endParaRPr>
          </a:p>
          <a:p>
            <a:pPr marL="514350" marR="0" lvl="0" indent="-514350" algn="l" rtl="0">
              <a:lnSpc>
                <a:spcPct val="100000"/>
              </a:lnSpc>
              <a:spcBef>
                <a:spcPts val="0"/>
              </a:spcBef>
              <a:spcAft>
                <a:spcPts val="0"/>
              </a:spcAft>
              <a:buClr>
                <a:srgbClr val="000000"/>
              </a:buClr>
              <a:buSzPts val="3000"/>
              <a:buFont typeface="Arial"/>
              <a:buAutoNum type="arabicPeriod"/>
            </a:pPr>
            <a:r>
              <a:rPr lang="en-US" sz="3000" b="0" i="0" u="none" strike="noStrike" cap="none" dirty="0">
                <a:solidFill>
                  <a:schemeClr val="dk1"/>
                </a:solidFill>
                <a:latin typeface="Calibri"/>
                <a:ea typeface="Calibri"/>
                <a:cs typeface="Calibri"/>
                <a:sym typeface="Calibri"/>
              </a:rPr>
              <a:t>Fish are suffocating</a:t>
            </a:r>
            <a:endParaRPr sz="3000" b="0" i="0" u="none" strike="noStrike" cap="none" dirty="0">
              <a:solidFill>
                <a:schemeClr val="dk1"/>
              </a:solidFill>
              <a:latin typeface="Calibri"/>
              <a:ea typeface="Calibri"/>
              <a:cs typeface="Calibri"/>
              <a:sym typeface="Calibri"/>
            </a:endParaRPr>
          </a:p>
          <a:p>
            <a:pPr marL="457200" marR="0" lvl="0" indent="-419100" algn="l" rtl="0">
              <a:lnSpc>
                <a:spcPct val="100000"/>
              </a:lnSpc>
              <a:spcBef>
                <a:spcPts val="0"/>
              </a:spcBef>
              <a:spcAft>
                <a:spcPts val="0"/>
              </a:spcAft>
              <a:buClr>
                <a:schemeClr val="dk1"/>
              </a:buClr>
              <a:buSzPts val="3000"/>
              <a:buFont typeface="Calibri"/>
              <a:buAutoNum type="arabicPeriod"/>
            </a:pPr>
            <a:r>
              <a:rPr lang="en-US" sz="3000" b="0" i="0" u="none" strike="noStrike" cap="none" dirty="0">
                <a:solidFill>
                  <a:schemeClr val="dk1"/>
                </a:solidFill>
                <a:latin typeface="Calibri"/>
                <a:ea typeface="Calibri"/>
                <a:cs typeface="Calibri"/>
                <a:sym typeface="Calibri"/>
              </a:rPr>
              <a:t>They are not choking on algae</a:t>
            </a:r>
            <a:endParaRPr sz="3000" b="0" i="0" u="none" strike="noStrike" cap="none" dirty="0">
              <a:solidFill>
                <a:schemeClr val="dk1"/>
              </a:solidFill>
              <a:latin typeface="Calibri"/>
              <a:ea typeface="Calibri"/>
              <a:cs typeface="Calibri"/>
              <a:sym typeface="Calibri"/>
            </a:endParaRPr>
          </a:p>
          <a:p>
            <a:pPr marL="457200" marR="0" lvl="0" indent="-419100" algn="l" rtl="0">
              <a:lnSpc>
                <a:spcPct val="100000"/>
              </a:lnSpc>
              <a:spcBef>
                <a:spcPts val="0"/>
              </a:spcBef>
              <a:spcAft>
                <a:spcPts val="0"/>
              </a:spcAft>
              <a:buClr>
                <a:schemeClr val="dk1"/>
              </a:buClr>
              <a:buSzPts val="3000"/>
              <a:buFont typeface="Calibri"/>
              <a:buAutoNum type="arabicPeriod"/>
            </a:pPr>
            <a:r>
              <a:rPr lang="en-US" sz="3000" b="0" i="0" u="none" strike="noStrike" cap="none" dirty="0">
                <a:solidFill>
                  <a:schemeClr val="dk1"/>
                </a:solidFill>
                <a:latin typeface="Calibri"/>
                <a:ea typeface="Calibri"/>
                <a:cs typeface="Calibri"/>
                <a:sym typeface="Calibri"/>
              </a:rPr>
              <a:t>The pond has low dissolved air and it may have something to do with decomposers</a:t>
            </a:r>
            <a:endParaRPr sz="3600" b="0" i="0" u="none" strike="noStrike" cap="none" dirty="0">
              <a:solidFill>
                <a:schemeClr val="dk1"/>
              </a:solidFill>
              <a:latin typeface="Calibri"/>
              <a:ea typeface="Calibri"/>
              <a:cs typeface="Calibri"/>
              <a:sym typeface="Calibri"/>
            </a:endParaRPr>
          </a:p>
        </p:txBody>
      </p:sp>
      <p:sp>
        <p:nvSpPr>
          <p:cNvPr id="113" name="Google Shape;113;p18"/>
          <p:cNvSpPr txBox="1">
            <a:spLocks noGrp="1"/>
          </p:cNvSpPr>
          <p:nvPr>
            <p:ph type="sldNum" idx="12"/>
          </p:nvPr>
        </p:nvSpPr>
        <p:spPr>
          <a:xfrm>
            <a:off x="6680416" y="648396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a:t>
            </a:fld>
            <a:endParaRPr/>
          </a:p>
        </p:txBody>
      </p:sp>
      <p:sp>
        <p:nvSpPr>
          <p:cNvPr id="114" name="Google Shape;114;p18"/>
          <p:cNvSpPr txBox="1"/>
          <p:nvPr/>
        </p:nvSpPr>
        <p:spPr>
          <a:xfrm>
            <a:off x="434125" y="3622000"/>
            <a:ext cx="7341000" cy="85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5400"/>
              <a:buFont typeface="Arial"/>
              <a:buNone/>
            </a:pPr>
            <a:r>
              <a:rPr lang="en-US" sz="5400" b="1" i="0" u="none" strike="noStrike" cap="none">
                <a:solidFill>
                  <a:schemeClr val="dk2"/>
                </a:solidFill>
                <a:latin typeface="Calibri"/>
                <a:ea typeface="Calibri"/>
                <a:cs typeface="Calibri"/>
                <a:sym typeface="Calibri"/>
              </a:rPr>
              <a:t>Today:</a:t>
            </a:r>
            <a:endParaRPr sz="5400" b="1" i="0" u="none" strike="noStrike" cap="none">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5400" b="1" i="0" u="none" strike="noStrike" cap="none">
              <a:solidFill>
                <a:schemeClr val="dk2"/>
              </a:solidFill>
              <a:latin typeface="Calibri"/>
              <a:ea typeface="Calibri"/>
              <a:cs typeface="Calibri"/>
              <a:sym typeface="Calibri"/>
            </a:endParaRPr>
          </a:p>
        </p:txBody>
      </p:sp>
      <p:sp>
        <p:nvSpPr>
          <p:cNvPr id="115" name="Google Shape;115;p18"/>
          <p:cNvSpPr txBox="1"/>
          <p:nvPr/>
        </p:nvSpPr>
        <p:spPr>
          <a:xfrm>
            <a:off x="513650" y="4478500"/>
            <a:ext cx="7341000" cy="85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3000" b="0" i="0" u="none" strike="noStrike" cap="none">
                <a:solidFill>
                  <a:schemeClr val="dk1"/>
                </a:solidFill>
                <a:latin typeface="Calibri"/>
                <a:ea typeface="Calibri"/>
                <a:cs typeface="Calibri"/>
                <a:sym typeface="Calibri"/>
              </a:rPr>
              <a:t>Today, we want to find </a:t>
            </a:r>
            <a:r>
              <a:rPr lang="en-US" sz="3000" b="0" i="0" u="none" strike="noStrike" cap="none">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
                  </a:ext>
                </a:extLst>
              </a:rPr>
              <a:t>out:</a:t>
            </a:r>
            <a:endParaRPr sz="3000" b="0" i="0" u="none" strike="noStrike" cap="none">
              <a:solidFill>
                <a:schemeClr val="dk1"/>
              </a:solidFill>
              <a:latin typeface="Calibri"/>
              <a:ea typeface="Calibri"/>
              <a:cs typeface="Calibri"/>
              <a:sym typeface="Calibri"/>
            </a:endParaRPr>
          </a:p>
          <a:p>
            <a:pPr marL="457200" marR="0" lvl="0" indent="-419100" algn="l" rtl="0">
              <a:lnSpc>
                <a:spcPct val="100000"/>
              </a:lnSpc>
              <a:spcBef>
                <a:spcPts val="0"/>
              </a:spcBef>
              <a:spcAft>
                <a:spcPts val="0"/>
              </a:spcAft>
              <a:buClr>
                <a:schemeClr val="dk1"/>
              </a:buClr>
              <a:buSzPts val="3000"/>
              <a:buFont typeface="Calibri"/>
              <a:buAutoNum type="arabicPeriod"/>
            </a:pPr>
            <a:r>
              <a:rPr lang="en-US" sz="3000" b="0" i="0" u="none" strike="noStrike" cap="none">
                <a:solidFill>
                  <a:schemeClr val="dk1"/>
                </a:solidFill>
                <a:latin typeface="Calibri"/>
                <a:ea typeface="Calibri"/>
                <a:cs typeface="Calibri"/>
                <a:sym typeface="Calibri"/>
              </a:rPr>
              <a:t>What are decomposers? </a:t>
            </a:r>
            <a:endParaRPr sz="3000" b="0" i="0" u="none" strike="noStrike" cap="none">
              <a:solidFill>
                <a:schemeClr val="dk1"/>
              </a:solidFill>
              <a:latin typeface="Calibri"/>
              <a:ea typeface="Calibri"/>
              <a:cs typeface="Calibri"/>
              <a:sym typeface="Calibri"/>
            </a:endParaRPr>
          </a:p>
          <a:p>
            <a:pPr marL="457200" marR="0" lvl="0" indent="-419100" algn="l" rtl="0">
              <a:lnSpc>
                <a:spcPct val="100000"/>
              </a:lnSpc>
              <a:spcBef>
                <a:spcPts val="0"/>
              </a:spcBef>
              <a:spcAft>
                <a:spcPts val="0"/>
              </a:spcAft>
              <a:buClr>
                <a:schemeClr val="dk1"/>
              </a:buClr>
              <a:buSzPts val="3000"/>
              <a:buFont typeface="Calibri"/>
              <a:buAutoNum type="arabicPeriod"/>
            </a:pPr>
            <a:r>
              <a:rPr lang="en-US" sz="3000" b="0" i="0" u="none" strike="noStrike" cap="none">
                <a:solidFill>
                  <a:schemeClr val="dk1"/>
                </a:solidFill>
                <a:latin typeface="Calibri"/>
                <a:ea typeface="Calibri"/>
                <a:cs typeface="Calibri"/>
                <a:sym typeface="Calibri"/>
              </a:rPr>
              <a:t>What are they doing?</a:t>
            </a:r>
            <a:endParaRPr sz="3000" b="0" i="0" u="none" strike="noStrike" cap="none">
              <a:solidFill>
                <a:schemeClr val="dk1"/>
              </a:solidFill>
              <a:latin typeface="Calibri"/>
              <a:ea typeface="Calibri"/>
              <a:cs typeface="Calibri"/>
              <a:sym typeface="Calibri"/>
            </a:endParaRPr>
          </a:p>
          <a:p>
            <a:pPr marL="457200" marR="0" lvl="0" indent="-419100" algn="l" rtl="0">
              <a:lnSpc>
                <a:spcPct val="100000"/>
              </a:lnSpc>
              <a:spcBef>
                <a:spcPts val="0"/>
              </a:spcBef>
              <a:spcAft>
                <a:spcPts val="0"/>
              </a:spcAft>
              <a:buClr>
                <a:schemeClr val="dk1"/>
              </a:buClr>
              <a:buSzPts val="3000"/>
              <a:buFont typeface="Calibri"/>
              <a:buAutoNum type="arabicPeriod"/>
            </a:pPr>
            <a:r>
              <a:rPr lang="en-US" sz="3000" b="0" i="0" u="none" strike="noStrike" cap="none">
                <a:solidFill>
                  <a:schemeClr val="dk1"/>
                </a:solidFill>
                <a:latin typeface="Calibri"/>
                <a:ea typeface="Calibri"/>
                <a:cs typeface="Calibri"/>
                <a:sym typeface="Calibri"/>
              </a:rPr>
              <a:t>Are they related to the fish deaths?</a:t>
            </a:r>
            <a:endParaRPr sz="1400" b="0" i="0" u="none" strike="noStrike" cap="none">
              <a:solidFill>
                <a:srgbClr val="000000"/>
              </a:solidFill>
              <a:latin typeface="Calibri"/>
              <a:ea typeface="Calibri"/>
              <a:cs typeface="Calibri"/>
              <a:sym typeface="Calibri"/>
            </a:endParaRPr>
          </a:p>
        </p:txBody>
      </p:sp>
      <p:pic>
        <p:nvPicPr>
          <p:cNvPr id="117" name="Google Shape;117;p18"/>
          <p:cNvPicPr preferRelativeResize="0"/>
          <p:nvPr/>
        </p:nvPicPr>
        <p:blipFill rotWithShape="1">
          <a:blip r:embed="rId3">
            <a:alphaModFix/>
          </a:blip>
          <a:srcRect/>
          <a:stretch/>
        </p:blipFill>
        <p:spPr>
          <a:xfrm>
            <a:off x="6002865" y="4689690"/>
            <a:ext cx="1960511" cy="1174175"/>
          </a:xfrm>
          <a:prstGeom prst="rect">
            <a:avLst/>
          </a:prstGeom>
          <a:noFill/>
          <a:ln>
            <a:noFill/>
          </a:ln>
        </p:spPr>
      </p:pic>
      <p:pic>
        <p:nvPicPr>
          <p:cNvPr id="118" name="Google Shape;118;p18"/>
          <p:cNvPicPr preferRelativeResize="0"/>
          <p:nvPr/>
        </p:nvPicPr>
        <p:blipFill rotWithShape="1">
          <a:blip r:embed="rId4">
            <a:alphaModFix/>
          </a:blip>
          <a:srcRect/>
          <a:stretch/>
        </p:blipFill>
        <p:spPr>
          <a:xfrm>
            <a:off x="5829775" y="1226175"/>
            <a:ext cx="2133600" cy="1066800"/>
          </a:xfrm>
          <a:prstGeom prst="rect">
            <a:avLst/>
          </a:prstGeom>
          <a:noFill/>
          <a:ln>
            <a:noFill/>
          </a:ln>
        </p:spPr>
      </p:pic>
      <p:pic>
        <p:nvPicPr>
          <p:cNvPr id="3" name="Picture 2" descr="A picture containing text, toy, doll&#10;&#10;Description automatically generated">
            <a:extLst>
              <a:ext uri="{FF2B5EF4-FFF2-40B4-BE49-F238E27FC236}">
                <a16:creationId xmlns:a16="http://schemas.microsoft.com/office/drawing/2014/main" id="{B0D3B810-0D4A-164E-9406-FAB10495F397}"/>
              </a:ext>
            </a:extLst>
          </p:cNvPr>
          <p:cNvPicPr>
            <a:picLocks noChangeAspect="1"/>
          </p:cNvPicPr>
          <p:nvPr/>
        </p:nvPicPr>
        <p:blipFill>
          <a:blip r:embed="rId5"/>
          <a:stretch>
            <a:fillRect/>
          </a:stretch>
        </p:blipFill>
        <p:spPr>
          <a:xfrm>
            <a:off x="0" y="0"/>
            <a:ext cx="1289154" cy="12891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6b205a6bff_0_99"/>
          <p:cNvSpPr txBox="1"/>
          <p:nvPr/>
        </p:nvSpPr>
        <p:spPr>
          <a:xfrm>
            <a:off x="2133594" y="120129"/>
            <a:ext cx="5145600" cy="9234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5400" b="1" i="0" u="none" strike="noStrike" cap="none">
                <a:solidFill>
                  <a:schemeClr val="dk2"/>
                </a:solidFill>
                <a:latin typeface="Calibri"/>
                <a:ea typeface="Calibri"/>
                <a:cs typeface="Calibri"/>
                <a:sym typeface="Calibri"/>
              </a:rPr>
              <a:t>Stations</a:t>
            </a:r>
            <a:endParaRPr sz="5400" b="1" i="0" u="none" strike="noStrike" cap="none">
              <a:solidFill>
                <a:schemeClr val="dk2"/>
              </a:solidFill>
              <a:latin typeface="Calibri"/>
              <a:ea typeface="Calibri"/>
              <a:cs typeface="Calibri"/>
              <a:sym typeface="Calibri"/>
            </a:endParaRPr>
          </a:p>
        </p:txBody>
      </p:sp>
      <p:sp>
        <p:nvSpPr>
          <p:cNvPr id="125" name="Google Shape;125;g6b205a6bff_0_99"/>
          <p:cNvSpPr txBox="1">
            <a:spLocks noGrp="1"/>
          </p:cNvSpPr>
          <p:nvPr>
            <p:ph type="sldNum" idx="12"/>
          </p:nvPr>
        </p:nvSpPr>
        <p:spPr>
          <a:xfrm>
            <a:off x="6680416" y="648396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5</a:t>
            </a:fld>
            <a:endParaRPr/>
          </a:p>
        </p:txBody>
      </p:sp>
      <p:sp>
        <p:nvSpPr>
          <p:cNvPr id="126" name="Google Shape;126;g6b205a6bff_0_99"/>
          <p:cNvSpPr txBox="1"/>
          <p:nvPr/>
        </p:nvSpPr>
        <p:spPr>
          <a:xfrm>
            <a:off x="345950" y="1537750"/>
            <a:ext cx="8468066" cy="468525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dirty="0">
                <a:solidFill>
                  <a:srgbClr val="000000"/>
                </a:solidFill>
                <a:latin typeface="Arial"/>
                <a:ea typeface="Arial"/>
                <a:cs typeface="Arial"/>
                <a:sym typeface="Arial"/>
              </a:rPr>
              <a:t>Today, we will study evidence in stations!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600"/>
              </a:spcBef>
              <a:spcAft>
                <a:spcPts val="0"/>
              </a:spcAft>
              <a:buClr>
                <a:srgbClr val="000000"/>
              </a:buClr>
              <a:buSzPts val="3600"/>
              <a:buFont typeface="Arial"/>
              <a:buChar char="•"/>
            </a:pPr>
            <a:r>
              <a:rPr lang="en-US" sz="3000" b="0" i="0" u="none" strike="noStrike" cap="none" dirty="0">
                <a:solidFill>
                  <a:srgbClr val="000000"/>
                </a:solidFill>
                <a:latin typeface="Arial"/>
                <a:ea typeface="Arial"/>
                <a:cs typeface="Arial"/>
                <a:sym typeface="Arial"/>
              </a:rPr>
              <a:t>7 minutes in each station (5 stations).</a:t>
            </a:r>
            <a:endParaRPr sz="30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1200"/>
              </a:spcBef>
              <a:spcAft>
                <a:spcPts val="0"/>
              </a:spcAft>
              <a:buClr>
                <a:srgbClr val="000000"/>
              </a:buClr>
              <a:buSzPts val="3600"/>
              <a:buFont typeface="Arial"/>
              <a:buChar char="•"/>
            </a:pPr>
            <a:r>
              <a:rPr lang="en-US" sz="3000" b="0" i="0" u="none" strike="noStrike" cap="none" dirty="0">
                <a:solidFill>
                  <a:srgbClr val="000000"/>
                </a:solidFill>
                <a:latin typeface="Arial"/>
                <a:ea typeface="Arial"/>
                <a:cs typeface="Arial"/>
                <a:sym typeface="Arial"/>
              </a:rPr>
              <a:t>Move when the timer sounds</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1200"/>
              </a:spcBef>
              <a:spcAft>
                <a:spcPts val="0"/>
              </a:spcAft>
              <a:buClr>
                <a:srgbClr val="000000"/>
              </a:buClr>
              <a:buSzPts val="3600"/>
              <a:buFont typeface="Arial"/>
              <a:buChar char="•"/>
            </a:pPr>
            <a:r>
              <a:rPr lang="en-US" sz="3000" b="0" i="0" u="none" strike="noStrike" cap="none" dirty="0">
                <a:solidFill>
                  <a:srgbClr val="000000"/>
                </a:solidFill>
                <a:latin typeface="Arial"/>
                <a:ea typeface="Arial"/>
                <a:cs typeface="Arial"/>
                <a:sym typeface="Arial"/>
              </a:rPr>
              <a:t>Read the instructions at each station</a:t>
            </a:r>
            <a:endParaRPr sz="30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1200"/>
              </a:spcBef>
              <a:spcAft>
                <a:spcPts val="0"/>
              </a:spcAft>
              <a:buClr>
                <a:srgbClr val="000000"/>
              </a:buClr>
              <a:buSzPts val="3600"/>
              <a:buFont typeface="Arial"/>
              <a:buChar char="•"/>
            </a:pPr>
            <a:r>
              <a:rPr lang="en-US" sz="3000" b="0" i="0" u="none" strike="noStrike" cap="none" dirty="0">
                <a:solidFill>
                  <a:srgbClr val="000000"/>
                </a:solidFill>
                <a:latin typeface="Arial"/>
                <a:ea typeface="Arial"/>
                <a:cs typeface="Arial"/>
                <a:sym typeface="Arial"/>
              </a:rPr>
              <a:t>Answer questions in your handout at each station</a:t>
            </a:r>
            <a:r>
              <a:rPr lang="en-US" sz="3200" b="0" i="0" u="none" strike="noStrike" cap="none" dirty="0">
                <a:solidFill>
                  <a:srgbClr val="000000"/>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1200"/>
              </a:spcBef>
              <a:spcAft>
                <a:spcPts val="0"/>
              </a:spcAft>
              <a:buClr>
                <a:srgbClr val="000000"/>
              </a:buClr>
              <a:buSzPts val="3600"/>
              <a:buFont typeface="Arial"/>
              <a:buChar char="•"/>
            </a:pPr>
            <a:r>
              <a:rPr lang="en-US" sz="3000" b="0" i="0" u="none" strike="noStrike" cap="none" dirty="0">
                <a:solidFill>
                  <a:srgbClr val="000000"/>
                </a:solidFill>
                <a:latin typeface="Arial"/>
                <a:ea typeface="Arial"/>
                <a:cs typeface="Arial"/>
                <a:sym typeface="Arial"/>
              </a:rPr>
              <a:t>Give reasons and try to reach agreement about what the evidence means</a:t>
            </a:r>
            <a:endParaRPr sz="3000" b="0" i="0" u="none" strike="noStrike" cap="none" dirty="0">
              <a:solidFill>
                <a:srgbClr val="000000"/>
              </a:solidFill>
              <a:latin typeface="Arial"/>
              <a:ea typeface="Arial"/>
              <a:cs typeface="Arial"/>
              <a:sym typeface="Arial"/>
            </a:endParaRPr>
          </a:p>
          <a:p>
            <a:pPr marL="0" marR="0" lvl="0" indent="0" algn="l" rtl="0">
              <a:lnSpc>
                <a:spcPct val="100000"/>
              </a:lnSpc>
              <a:spcBef>
                <a:spcPts val="600"/>
              </a:spcBef>
              <a:spcAft>
                <a:spcPts val="0"/>
              </a:spcAft>
              <a:buClr>
                <a:srgbClr val="000000"/>
              </a:buClr>
              <a:buSzPts val="5400"/>
              <a:buFont typeface="Arial"/>
              <a:buNone/>
            </a:pPr>
            <a:endParaRPr sz="5400" b="1" i="0" u="none" strike="noStrike" cap="none" dirty="0">
              <a:solidFill>
                <a:schemeClr val="dk2"/>
              </a:solidFill>
              <a:latin typeface="Calibri"/>
              <a:ea typeface="Calibri"/>
              <a:cs typeface="Calibri"/>
              <a:sym typeface="Calibri"/>
            </a:endParaRPr>
          </a:p>
        </p:txBody>
      </p:sp>
      <p:sp>
        <p:nvSpPr>
          <p:cNvPr id="127" name="Google Shape;127;g6b205a6bff_0_99"/>
          <p:cNvSpPr txBox="1"/>
          <p:nvPr/>
        </p:nvSpPr>
        <p:spPr>
          <a:xfrm>
            <a:off x="513650" y="4313400"/>
            <a:ext cx="7341000" cy="85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pic>
        <p:nvPicPr>
          <p:cNvPr id="128" name="Google Shape;128;g6b205a6bff_0_99"/>
          <p:cNvPicPr preferRelativeResize="0"/>
          <p:nvPr/>
        </p:nvPicPr>
        <p:blipFill rotWithShape="1">
          <a:blip r:embed="rId3">
            <a:alphaModFix/>
          </a:blip>
          <a:srcRect/>
          <a:stretch/>
        </p:blipFill>
        <p:spPr>
          <a:xfrm>
            <a:off x="0" y="0"/>
            <a:ext cx="2133600" cy="10435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2"/>
          <p:cNvSpPr>
            <a:spLocks noGrp="1"/>
          </p:cNvSpPr>
          <p:nvPr>
            <p:ph type="title"/>
          </p:nvPr>
        </p:nvSpPr>
        <p:spPr>
          <a:xfrm>
            <a:off x="268111" y="207636"/>
            <a:ext cx="8669060" cy="1259920"/>
          </a:xfrm>
          <a:prstGeom prst="roundRect">
            <a:avLst>
              <a:gd name="adj" fmla="val 16667"/>
            </a:avLst>
          </a:prstGeom>
          <a:solidFill>
            <a:schemeClr val="accent2"/>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3200"/>
              <a:buFont typeface="Calibri"/>
              <a:buNone/>
            </a:pPr>
            <a:r>
              <a:rPr lang="en-US" sz="3200">
                <a:solidFill>
                  <a:srgbClr val="FFFFFF"/>
                </a:solidFill>
                <a:latin typeface="Calibri"/>
                <a:ea typeface="Calibri"/>
                <a:cs typeface="Calibri"/>
                <a:sym typeface="Calibri"/>
              </a:rPr>
              <a:t>Today we will study evidence in stations to </a:t>
            </a:r>
            <a:r>
              <a:rPr lang="en-US" sz="3200">
                <a:solidFill>
                  <a:srgbClr val="FFFFFF"/>
                </a:solidFill>
              </a:rPr>
              <a:t>answer our questions</a:t>
            </a:r>
            <a:r>
              <a:rPr lang="en-US" sz="3200">
                <a:solidFill>
                  <a:srgbClr val="FFFFFF"/>
                </a:solidFill>
                <a:latin typeface="Calibri"/>
                <a:ea typeface="Calibri"/>
                <a:cs typeface="Calibri"/>
                <a:sym typeface="Calibri"/>
              </a:rPr>
              <a:t>.</a:t>
            </a:r>
            <a:endParaRPr sz="3200">
              <a:solidFill>
                <a:srgbClr val="FFFFFF"/>
              </a:solidFill>
              <a:latin typeface="Calibri"/>
              <a:ea typeface="Calibri"/>
              <a:cs typeface="Calibri"/>
              <a:sym typeface="Calibri"/>
            </a:endParaRPr>
          </a:p>
        </p:txBody>
      </p:sp>
      <p:sp>
        <p:nvSpPr>
          <p:cNvPr id="135" name="Google Shape;135;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latin typeface="Arial"/>
                <a:ea typeface="Arial"/>
                <a:cs typeface="Arial"/>
                <a:sym typeface="Arial"/>
              </a:rPr>
              <a:t>6</a:t>
            </a:fld>
            <a:endParaRPr>
              <a:latin typeface="Arial"/>
              <a:ea typeface="Arial"/>
              <a:cs typeface="Arial"/>
              <a:sym typeface="Arial"/>
            </a:endParaRPr>
          </a:p>
        </p:txBody>
      </p:sp>
      <p:sp>
        <p:nvSpPr>
          <p:cNvPr id="136" name="Google Shape;136;p12"/>
          <p:cNvSpPr txBox="1"/>
          <p:nvPr/>
        </p:nvSpPr>
        <p:spPr>
          <a:xfrm>
            <a:off x="5384100" y="1789850"/>
            <a:ext cx="3302700" cy="523200"/>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0" i="0" u="none" strike="noStrike" cap="none">
                <a:solidFill>
                  <a:schemeClr val="lt1"/>
                </a:solidFill>
                <a:latin typeface="Palatino Linotype"/>
                <a:ea typeface="Palatino Linotype"/>
                <a:cs typeface="Palatino Linotype"/>
                <a:sym typeface="Palatino Linotype"/>
              </a:rPr>
              <a:t>Station 2- experiment</a:t>
            </a:r>
            <a:endParaRPr sz="2400" b="0" i="0" u="none" strike="noStrike" cap="none">
              <a:solidFill>
                <a:srgbClr val="000000"/>
              </a:solidFill>
              <a:latin typeface="Arial"/>
              <a:ea typeface="Arial"/>
              <a:cs typeface="Arial"/>
              <a:sym typeface="Arial"/>
            </a:endParaRPr>
          </a:p>
        </p:txBody>
      </p:sp>
      <p:cxnSp>
        <p:nvCxnSpPr>
          <p:cNvPr id="137" name="Google Shape;137;p12"/>
          <p:cNvCxnSpPr/>
          <p:nvPr/>
        </p:nvCxnSpPr>
        <p:spPr>
          <a:xfrm>
            <a:off x="0" y="4131735"/>
            <a:ext cx="9144000" cy="76200"/>
          </a:xfrm>
          <a:prstGeom prst="straightConnector1">
            <a:avLst/>
          </a:prstGeom>
          <a:noFill/>
          <a:ln w="9525" cap="flat" cmpd="sng">
            <a:solidFill>
              <a:srgbClr val="4A7DBA"/>
            </a:solidFill>
            <a:prstDash val="solid"/>
            <a:round/>
            <a:headEnd type="none" w="sm" len="sm"/>
            <a:tailEnd type="none" w="sm" len="sm"/>
          </a:ln>
        </p:spPr>
      </p:cxnSp>
      <p:sp>
        <p:nvSpPr>
          <p:cNvPr id="138" name="Google Shape;138;p12"/>
          <p:cNvSpPr txBox="1"/>
          <p:nvPr/>
        </p:nvSpPr>
        <p:spPr>
          <a:xfrm>
            <a:off x="351149" y="1768700"/>
            <a:ext cx="3609300" cy="523200"/>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0" i="0" u="none" strike="noStrike" cap="none">
                <a:solidFill>
                  <a:schemeClr val="lt1"/>
                </a:solidFill>
                <a:latin typeface="Palatino Linotype"/>
                <a:ea typeface="Palatino Linotype"/>
                <a:cs typeface="Palatino Linotype"/>
                <a:sym typeface="Palatino Linotype"/>
              </a:rPr>
              <a:t>Station 1-photos &amp; charts</a:t>
            </a:r>
            <a:endParaRPr sz="2400" b="0" i="0" u="none" strike="noStrike" cap="none">
              <a:solidFill>
                <a:srgbClr val="000000"/>
              </a:solidFill>
              <a:latin typeface="Arial"/>
              <a:ea typeface="Arial"/>
              <a:cs typeface="Arial"/>
              <a:sym typeface="Arial"/>
            </a:endParaRPr>
          </a:p>
        </p:txBody>
      </p:sp>
      <p:sp>
        <p:nvSpPr>
          <p:cNvPr id="139" name="Google Shape;139;p12">
            <a:hlinkClick r:id="rId3" action="ppaction://hlinksldjump"/>
          </p:cNvPr>
          <p:cNvSpPr txBox="1"/>
          <p:nvPr/>
        </p:nvSpPr>
        <p:spPr>
          <a:xfrm>
            <a:off x="2579475" y="4321250"/>
            <a:ext cx="3171900" cy="523200"/>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0" i="0" u="none" strike="noStrike" cap="none">
                <a:solidFill>
                  <a:schemeClr val="lt1"/>
                </a:solidFill>
                <a:latin typeface="Palatino Linotype"/>
                <a:ea typeface="Palatino Linotype"/>
                <a:cs typeface="Palatino Linotype"/>
                <a:sym typeface="Palatino Linotype"/>
              </a:rPr>
              <a:t>Station 4-microscopes</a:t>
            </a:r>
            <a:endParaRPr sz="2400" b="0" i="0" u="none" strike="noStrike" cap="none">
              <a:solidFill>
                <a:srgbClr val="000000"/>
              </a:solidFill>
              <a:latin typeface="Arial"/>
              <a:ea typeface="Arial"/>
              <a:cs typeface="Arial"/>
              <a:sym typeface="Arial"/>
            </a:endParaRPr>
          </a:p>
        </p:txBody>
      </p:sp>
      <p:pic>
        <p:nvPicPr>
          <p:cNvPr id="140" name="Google Shape;140;p12"/>
          <p:cNvPicPr preferRelativeResize="0"/>
          <p:nvPr/>
        </p:nvPicPr>
        <p:blipFill rotWithShape="1">
          <a:blip r:embed="rId4">
            <a:alphaModFix/>
          </a:blip>
          <a:srcRect/>
          <a:stretch/>
        </p:blipFill>
        <p:spPr>
          <a:xfrm>
            <a:off x="2657669" y="2665570"/>
            <a:ext cx="1788412" cy="1282016"/>
          </a:xfrm>
          <a:prstGeom prst="rect">
            <a:avLst/>
          </a:prstGeom>
          <a:noFill/>
          <a:ln>
            <a:noFill/>
          </a:ln>
        </p:spPr>
      </p:pic>
      <p:sp>
        <p:nvSpPr>
          <p:cNvPr id="141" name="Google Shape;141;p12">
            <a:hlinkClick r:id="rId3" action="ppaction://hlinksldjump"/>
          </p:cNvPr>
          <p:cNvSpPr txBox="1"/>
          <p:nvPr/>
        </p:nvSpPr>
        <p:spPr>
          <a:xfrm>
            <a:off x="-48250" y="4337525"/>
            <a:ext cx="2445600" cy="523200"/>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0" i="0" u="none" strike="noStrike" cap="none">
                <a:solidFill>
                  <a:schemeClr val="lt1"/>
                </a:solidFill>
                <a:latin typeface="Palatino Linotype"/>
                <a:ea typeface="Palatino Linotype"/>
                <a:cs typeface="Palatino Linotype"/>
                <a:sym typeface="Palatino Linotype"/>
              </a:rPr>
              <a:t>Station 3-videos</a:t>
            </a:r>
            <a:endParaRPr sz="2400" b="0" i="0" u="none" strike="noStrike" cap="none">
              <a:solidFill>
                <a:srgbClr val="000000"/>
              </a:solidFill>
              <a:latin typeface="Arial"/>
              <a:ea typeface="Arial"/>
              <a:cs typeface="Arial"/>
              <a:sym typeface="Arial"/>
            </a:endParaRPr>
          </a:p>
        </p:txBody>
      </p:sp>
      <p:pic>
        <p:nvPicPr>
          <p:cNvPr id="142" name="Google Shape;142;p12"/>
          <p:cNvPicPr preferRelativeResize="0"/>
          <p:nvPr/>
        </p:nvPicPr>
        <p:blipFill rotWithShape="1">
          <a:blip r:embed="rId5">
            <a:alphaModFix/>
          </a:blip>
          <a:srcRect/>
          <a:stretch/>
        </p:blipFill>
        <p:spPr>
          <a:xfrm>
            <a:off x="172999" y="2549772"/>
            <a:ext cx="2484670" cy="1474978"/>
          </a:xfrm>
          <a:prstGeom prst="rect">
            <a:avLst/>
          </a:prstGeom>
          <a:noFill/>
          <a:ln>
            <a:noFill/>
          </a:ln>
        </p:spPr>
      </p:pic>
      <p:pic>
        <p:nvPicPr>
          <p:cNvPr id="143" name="Google Shape;143;p12"/>
          <p:cNvPicPr preferRelativeResize="0"/>
          <p:nvPr/>
        </p:nvPicPr>
        <p:blipFill rotWithShape="1">
          <a:blip r:embed="rId6">
            <a:alphaModFix/>
          </a:blip>
          <a:srcRect/>
          <a:stretch/>
        </p:blipFill>
        <p:spPr>
          <a:xfrm>
            <a:off x="5882774" y="2447144"/>
            <a:ext cx="2132277" cy="1550471"/>
          </a:xfrm>
          <a:prstGeom prst="rect">
            <a:avLst/>
          </a:prstGeom>
          <a:noFill/>
          <a:ln>
            <a:noFill/>
          </a:ln>
        </p:spPr>
      </p:pic>
      <p:pic>
        <p:nvPicPr>
          <p:cNvPr id="144" name="Google Shape;144;p12"/>
          <p:cNvPicPr preferRelativeResize="0"/>
          <p:nvPr/>
        </p:nvPicPr>
        <p:blipFill rotWithShape="1">
          <a:blip r:embed="rId7">
            <a:alphaModFix/>
          </a:blip>
          <a:srcRect/>
          <a:stretch/>
        </p:blipFill>
        <p:spPr>
          <a:xfrm>
            <a:off x="268111" y="5157475"/>
            <a:ext cx="2129100" cy="1198875"/>
          </a:xfrm>
          <a:prstGeom prst="rect">
            <a:avLst/>
          </a:prstGeom>
          <a:noFill/>
          <a:ln>
            <a:noFill/>
          </a:ln>
        </p:spPr>
      </p:pic>
      <p:sp>
        <p:nvSpPr>
          <p:cNvPr id="145" name="Google Shape;145;p12">
            <a:hlinkClick r:id="rId3" action="ppaction://hlinksldjump"/>
          </p:cNvPr>
          <p:cNvSpPr txBox="1"/>
          <p:nvPr/>
        </p:nvSpPr>
        <p:spPr>
          <a:xfrm>
            <a:off x="6003475" y="4333025"/>
            <a:ext cx="3013200" cy="824450"/>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400" b="0" i="0" u="none" strike="noStrike" cap="none" dirty="0">
                <a:solidFill>
                  <a:schemeClr val="lt1"/>
                </a:solidFill>
                <a:latin typeface="Palatino Linotype"/>
                <a:ea typeface="Palatino Linotype"/>
                <a:cs typeface="Palatino Linotype"/>
                <a:sym typeface="Palatino Linotype"/>
              </a:rPr>
              <a:t>Station 5- </a:t>
            </a:r>
            <a:r>
              <a:rPr lang="en-US" sz="2000" dirty="0">
                <a:solidFill>
                  <a:schemeClr val="lt1"/>
                </a:solidFill>
                <a:latin typeface="Palatino Linotype"/>
                <a:ea typeface="Palatino Linotype"/>
                <a:cs typeface="Palatino Linotype"/>
                <a:sym typeface="Palatino Linotype"/>
              </a:rPr>
              <a:t>producer, consumer, decomposer</a:t>
            </a:r>
            <a:endParaRPr sz="1800" b="0" i="0" u="none" strike="noStrike" cap="none" dirty="0">
              <a:solidFill>
                <a:srgbClr val="000000"/>
              </a:solidFill>
              <a:latin typeface="Arial"/>
              <a:ea typeface="Arial"/>
              <a:cs typeface="Arial"/>
              <a:sym typeface="Arial"/>
            </a:endParaRPr>
          </a:p>
        </p:txBody>
      </p:sp>
      <p:pic>
        <p:nvPicPr>
          <p:cNvPr id="146" name="Google Shape;146;p12" descr="mage result for microscope image"/>
          <p:cNvPicPr preferRelativeResize="0"/>
          <p:nvPr/>
        </p:nvPicPr>
        <p:blipFill rotWithShape="1">
          <a:blip r:embed="rId8">
            <a:alphaModFix/>
          </a:blip>
          <a:srcRect/>
          <a:stretch/>
        </p:blipFill>
        <p:spPr>
          <a:xfrm>
            <a:off x="2748098" y="5061427"/>
            <a:ext cx="1305250" cy="1409688"/>
          </a:xfrm>
          <a:prstGeom prst="rect">
            <a:avLst/>
          </a:prstGeom>
          <a:noFill/>
          <a:ln>
            <a:noFill/>
          </a:ln>
        </p:spPr>
      </p:pic>
      <p:pic>
        <p:nvPicPr>
          <p:cNvPr id="147" name="Google Shape;147;p12"/>
          <p:cNvPicPr preferRelativeResize="0"/>
          <p:nvPr/>
        </p:nvPicPr>
        <p:blipFill rotWithShape="1">
          <a:blip r:embed="rId9">
            <a:alphaModFix/>
          </a:blip>
          <a:srcRect/>
          <a:stretch/>
        </p:blipFill>
        <p:spPr>
          <a:xfrm>
            <a:off x="3910103" y="5221377"/>
            <a:ext cx="1473992" cy="916265"/>
          </a:xfrm>
          <a:prstGeom prst="rect">
            <a:avLst/>
          </a:prstGeom>
          <a:noFill/>
          <a:ln>
            <a:noFill/>
          </a:ln>
        </p:spPr>
      </p:pic>
      <p:cxnSp>
        <p:nvCxnSpPr>
          <p:cNvPr id="148" name="Google Shape;148;p12"/>
          <p:cNvCxnSpPr/>
          <p:nvPr/>
        </p:nvCxnSpPr>
        <p:spPr>
          <a:xfrm>
            <a:off x="4950575" y="1630775"/>
            <a:ext cx="0" cy="2519100"/>
          </a:xfrm>
          <a:prstGeom prst="straightConnector1">
            <a:avLst/>
          </a:prstGeom>
          <a:noFill/>
          <a:ln w="9525" cap="flat" cmpd="sng">
            <a:solidFill>
              <a:srgbClr val="4A7DBA"/>
            </a:solidFill>
            <a:prstDash val="solid"/>
            <a:round/>
            <a:headEnd type="none" w="sm" len="sm"/>
            <a:tailEnd type="none" w="sm" len="sm"/>
          </a:ln>
        </p:spPr>
      </p:cxnSp>
      <p:cxnSp>
        <p:nvCxnSpPr>
          <p:cNvPr id="149" name="Google Shape;149;p12"/>
          <p:cNvCxnSpPr/>
          <p:nvPr/>
        </p:nvCxnSpPr>
        <p:spPr>
          <a:xfrm>
            <a:off x="2496650" y="4131725"/>
            <a:ext cx="0" cy="2519100"/>
          </a:xfrm>
          <a:prstGeom prst="straightConnector1">
            <a:avLst/>
          </a:prstGeom>
          <a:noFill/>
          <a:ln w="9525" cap="flat" cmpd="sng">
            <a:solidFill>
              <a:srgbClr val="4A7DBA"/>
            </a:solidFill>
            <a:prstDash val="solid"/>
            <a:round/>
            <a:headEnd type="none" w="sm" len="sm"/>
            <a:tailEnd type="none" w="sm" len="sm"/>
          </a:ln>
        </p:spPr>
      </p:cxnSp>
      <p:cxnSp>
        <p:nvCxnSpPr>
          <p:cNvPr id="150" name="Google Shape;150;p12"/>
          <p:cNvCxnSpPr/>
          <p:nvPr/>
        </p:nvCxnSpPr>
        <p:spPr>
          <a:xfrm>
            <a:off x="5877425" y="4207925"/>
            <a:ext cx="0" cy="2519100"/>
          </a:xfrm>
          <a:prstGeom prst="straightConnector1">
            <a:avLst/>
          </a:prstGeom>
          <a:noFill/>
          <a:ln w="9525" cap="flat" cmpd="sng">
            <a:solidFill>
              <a:srgbClr val="4A7DBA"/>
            </a:solidFill>
            <a:prstDash val="solid"/>
            <a:round/>
            <a:headEnd type="none" w="sm" len="sm"/>
            <a:tailEnd type="none" w="sm" len="sm"/>
          </a:ln>
        </p:spPr>
      </p:cxnSp>
      <p:pic>
        <p:nvPicPr>
          <p:cNvPr id="151" name="Google Shape;151;p12"/>
          <p:cNvPicPr preferRelativeResize="0"/>
          <p:nvPr/>
        </p:nvPicPr>
        <p:blipFill rotWithShape="1">
          <a:blip r:embed="rId10">
            <a:alphaModFix/>
          </a:blip>
          <a:srcRect/>
          <a:stretch/>
        </p:blipFill>
        <p:spPr>
          <a:xfrm>
            <a:off x="6488061" y="5393950"/>
            <a:ext cx="2198739" cy="126784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4"/>
          <p:cNvSpPr txBox="1">
            <a:spLocks noGrp="1"/>
          </p:cNvSpPr>
          <p:nvPr>
            <p:ph type="title"/>
          </p:nvPr>
        </p:nvSpPr>
        <p:spPr>
          <a:xfrm>
            <a:off x="1466650" y="0"/>
            <a:ext cx="7992000" cy="10794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ts val="4400"/>
              <a:buFont typeface="Calibri"/>
              <a:buNone/>
            </a:pPr>
            <a:r>
              <a:rPr lang="en-US" sz="3563" b="1"/>
              <a:t>Station 1: Photos and Charts</a:t>
            </a:r>
            <a:br>
              <a:rPr lang="en-US" sz="3563" b="1"/>
            </a:br>
            <a:endParaRPr sz="3563"/>
          </a:p>
        </p:txBody>
      </p:sp>
      <p:sp>
        <p:nvSpPr>
          <p:cNvPr id="158" name="Google Shape;158;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7</a:t>
            </a:fld>
            <a:endParaRPr/>
          </a:p>
        </p:txBody>
      </p:sp>
      <p:pic>
        <p:nvPicPr>
          <p:cNvPr id="160" name="Google Shape;160;p14"/>
          <p:cNvPicPr preferRelativeResize="0"/>
          <p:nvPr/>
        </p:nvPicPr>
        <p:blipFill rotWithShape="1">
          <a:blip r:embed="rId3">
            <a:alphaModFix/>
          </a:blip>
          <a:srcRect/>
          <a:stretch/>
        </p:blipFill>
        <p:spPr>
          <a:xfrm>
            <a:off x="2" y="1667462"/>
            <a:ext cx="3203451" cy="3523076"/>
          </a:xfrm>
          <a:prstGeom prst="rect">
            <a:avLst/>
          </a:prstGeom>
          <a:noFill/>
          <a:ln>
            <a:noFill/>
          </a:ln>
        </p:spPr>
      </p:pic>
      <p:pic>
        <p:nvPicPr>
          <p:cNvPr id="161" name="Google Shape;161;p14"/>
          <p:cNvPicPr preferRelativeResize="0"/>
          <p:nvPr/>
        </p:nvPicPr>
        <p:blipFill rotWithShape="1">
          <a:blip r:embed="rId4">
            <a:alphaModFix/>
          </a:blip>
          <a:srcRect/>
          <a:stretch/>
        </p:blipFill>
        <p:spPr>
          <a:xfrm>
            <a:off x="3881410" y="875725"/>
            <a:ext cx="3329691" cy="2924950"/>
          </a:xfrm>
          <a:prstGeom prst="rect">
            <a:avLst/>
          </a:prstGeom>
          <a:noFill/>
          <a:ln>
            <a:noFill/>
          </a:ln>
        </p:spPr>
      </p:pic>
      <p:pic>
        <p:nvPicPr>
          <p:cNvPr id="162" name="Google Shape;162;p14"/>
          <p:cNvPicPr preferRelativeResize="0"/>
          <p:nvPr/>
        </p:nvPicPr>
        <p:blipFill rotWithShape="1">
          <a:blip r:embed="rId5">
            <a:alphaModFix/>
          </a:blip>
          <a:srcRect/>
          <a:stretch/>
        </p:blipFill>
        <p:spPr>
          <a:xfrm>
            <a:off x="3648475" y="3953050"/>
            <a:ext cx="4136043" cy="2567875"/>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1AC66C63-AD4E-5E40-B6D5-DEDB17C304FC}"/>
              </a:ext>
            </a:extLst>
          </p:cNvPr>
          <p:cNvPicPr>
            <a:picLocks noChangeAspect="1"/>
          </p:cNvPicPr>
          <p:nvPr/>
        </p:nvPicPr>
        <p:blipFill>
          <a:blip r:embed="rId6"/>
          <a:stretch>
            <a:fillRect/>
          </a:stretch>
        </p:blipFill>
        <p:spPr>
          <a:xfrm>
            <a:off x="33661" y="0"/>
            <a:ext cx="1600200" cy="1270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8</a:t>
            </a:fld>
            <a:endParaRPr/>
          </a:p>
        </p:txBody>
      </p:sp>
      <p:sp>
        <p:nvSpPr>
          <p:cNvPr id="169" name="Google Shape;169;p13"/>
          <p:cNvSpPr txBox="1"/>
          <p:nvPr/>
        </p:nvSpPr>
        <p:spPr>
          <a:xfrm>
            <a:off x="2205535" y="4144388"/>
            <a:ext cx="4347665"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3"/>
          <p:cNvSpPr txBox="1"/>
          <p:nvPr/>
        </p:nvSpPr>
        <p:spPr>
          <a:xfrm>
            <a:off x="3720645" y="1365505"/>
            <a:ext cx="1702710" cy="24622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2" name="Google Shape;172;p13"/>
          <p:cNvPicPr preferRelativeResize="0"/>
          <p:nvPr/>
        </p:nvPicPr>
        <p:blipFill rotWithShape="1">
          <a:blip r:embed="rId3">
            <a:alphaModFix/>
          </a:blip>
          <a:srcRect/>
          <a:stretch/>
        </p:blipFill>
        <p:spPr>
          <a:xfrm>
            <a:off x="2383436" y="0"/>
            <a:ext cx="5364588" cy="6858008"/>
          </a:xfrm>
          <a:prstGeom prst="rect">
            <a:avLst/>
          </a:prstGeom>
          <a:noFill/>
          <a:ln>
            <a:noFill/>
          </a:ln>
        </p:spPr>
      </p:pic>
      <p:pic>
        <p:nvPicPr>
          <p:cNvPr id="3" name="Picture 2" descr="Diagram&#10;&#10;Description automatically generated">
            <a:extLst>
              <a:ext uri="{FF2B5EF4-FFF2-40B4-BE49-F238E27FC236}">
                <a16:creationId xmlns:a16="http://schemas.microsoft.com/office/drawing/2014/main" id="{C8E7278D-B1FA-2E45-BC47-975EEA09B1AD}"/>
              </a:ext>
            </a:extLst>
          </p:cNvPr>
          <p:cNvPicPr>
            <a:picLocks noChangeAspect="1"/>
          </p:cNvPicPr>
          <p:nvPr/>
        </p:nvPicPr>
        <p:blipFill>
          <a:blip r:embed="rId4"/>
          <a:stretch>
            <a:fillRect/>
          </a:stretch>
        </p:blipFill>
        <p:spPr>
          <a:xfrm>
            <a:off x="89941" y="0"/>
            <a:ext cx="1600200" cy="127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8323AC9C-E3AF-6246-A9B3-B145D4DEFFC6}"/>
              </a:ext>
            </a:extLst>
          </p:cNvPr>
          <p:cNvPicPr>
            <a:picLocks noChangeAspect="1"/>
          </p:cNvPicPr>
          <p:nvPr/>
        </p:nvPicPr>
        <p:blipFill>
          <a:blip r:embed="rId3"/>
          <a:stretch>
            <a:fillRect/>
          </a:stretch>
        </p:blipFill>
        <p:spPr>
          <a:xfrm>
            <a:off x="0" y="0"/>
            <a:ext cx="1600200" cy="1270000"/>
          </a:xfrm>
          <a:prstGeom prst="rect">
            <a:avLst/>
          </a:prstGeom>
        </p:spPr>
      </p:pic>
      <p:sp>
        <p:nvSpPr>
          <p:cNvPr id="178" name="Google Shape;178;g75954274b4_0_30"/>
          <p:cNvSpPr txBox="1">
            <a:spLocks noGrp="1"/>
          </p:cNvSpPr>
          <p:nvPr>
            <p:ph type="title"/>
          </p:nvPr>
        </p:nvSpPr>
        <p:spPr>
          <a:xfrm>
            <a:off x="0" y="0"/>
            <a:ext cx="9144000" cy="1079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Calibri"/>
              <a:buNone/>
            </a:pPr>
            <a:r>
              <a:rPr lang="en-US" sz="3959" b="1"/>
              <a:t>Station 2: Experiment </a:t>
            </a:r>
            <a:endParaRPr sz="3959"/>
          </a:p>
        </p:txBody>
      </p:sp>
      <p:sp>
        <p:nvSpPr>
          <p:cNvPr id="179" name="Google Shape;179;g75954274b4_0_3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a:t>
            </a:fld>
            <a:endParaRPr/>
          </a:p>
        </p:txBody>
      </p:sp>
      <p:pic>
        <p:nvPicPr>
          <p:cNvPr id="181" name="Google Shape;181;g75954274b4_0_30"/>
          <p:cNvPicPr preferRelativeResize="0"/>
          <p:nvPr/>
        </p:nvPicPr>
        <p:blipFill rotWithShape="1">
          <a:blip r:embed="rId4">
            <a:alphaModFix/>
          </a:blip>
          <a:srcRect/>
          <a:stretch/>
        </p:blipFill>
        <p:spPr>
          <a:xfrm>
            <a:off x="1215200" y="786375"/>
            <a:ext cx="7302876" cy="6345951"/>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TotalTime>
  <Words>3276</Words>
  <Application>Microsoft Macintosh PowerPoint</Application>
  <PresentationFormat>On-screen Show (4:3)</PresentationFormat>
  <Paragraphs>245</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Noto Sans Symbols</vt:lpstr>
      <vt:lpstr>Stardos Stencil</vt:lpstr>
      <vt:lpstr>Calibri</vt:lpstr>
      <vt:lpstr>Palatino Linotype</vt:lpstr>
      <vt:lpstr>Arial</vt:lpstr>
      <vt:lpstr>Office Theme</vt:lpstr>
      <vt:lpstr>PowerPoint Presentation</vt:lpstr>
      <vt:lpstr>LESSON 3 - DAY 1</vt:lpstr>
      <vt:lpstr>STOP &amp; THINK!</vt:lpstr>
      <vt:lpstr>PowerPoint Presentation</vt:lpstr>
      <vt:lpstr>PowerPoint Presentation</vt:lpstr>
      <vt:lpstr>Today we will study evidence in stations to answer our questions.</vt:lpstr>
      <vt:lpstr>Station 1: Photos and Charts </vt:lpstr>
      <vt:lpstr>PowerPoint Presentation</vt:lpstr>
      <vt:lpstr>Station 2: Experiment </vt:lpstr>
      <vt:lpstr>PowerPoint Presentation</vt:lpstr>
      <vt:lpstr>Station 3: Videos </vt:lpstr>
      <vt:lpstr>PowerPoint Presentation</vt:lpstr>
      <vt:lpstr>PowerPoint Presentation</vt:lpstr>
      <vt:lpstr>PowerPoint Presentation</vt:lpstr>
      <vt:lpstr>PowerPoint Presentation</vt:lpstr>
      <vt:lpstr>PowerPoint Presentation</vt:lpstr>
      <vt:lpstr>BEFORE YOU GO</vt:lpstr>
      <vt:lpstr>Stations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Dianovsky</dc:creator>
  <cp:lastModifiedBy>Danielle Murphy</cp:lastModifiedBy>
  <cp:revision>2</cp:revision>
  <dcterms:created xsi:type="dcterms:W3CDTF">2013-01-03T16:21:51Z</dcterms:created>
  <dcterms:modified xsi:type="dcterms:W3CDTF">2021-12-21T20:20:09Z</dcterms:modified>
</cp:coreProperties>
</file>